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Medium"/>
      <p:regular r:id="rId17"/>
    </p:embeddedFont>
    <p:embeddedFont>
      <p:font typeface="DM Sans Medium"/>
      <p:regular r:id="rId18"/>
    </p:embeddedFont>
    <p:embeddedFont>
      <p:font typeface="DM Sans Medium"/>
      <p:regular r:id="rId19"/>
    </p:embeddedFont>
    <p:embeddedFont>
      <p:font typeface="DM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96597"/>
            <a:ext cx="7556421" cy="2480310"/>
          </a:xfrm>
          <a:prstGeom prst="rect">
            <a:avLst/>
          </a:prstGeom>
          <a:noFill/>
          <a:ln/>
        </p:spPr>
        <p:txBody>
          <a:bodyPr wrap="square" lIns="0" tIns="0" rIns="0" bIns="0" rtlCol="0" anchor="t"/>
          <a:lstStyle/>
          <a:p>
            <a:pPr algn="l" indent="0" marL="0">
              <a:lnSpc>
                <a:spcPts val="4850"/>
              </a:lnSpc>
              <a:buNone/>
            </a:pPr>
            <a:r>
              <a:rPr lang="en-US" sz="3900" dirty="0">
                <a:solidFill>
                  <a:srgbClr val="F7F7F8"/>
                </a:solidFill>
                <a:latin typeface="DM Sans Medium" pitchFamily="34" charset="0"/>
                <a:ea typeface="DM Sans Medium" pitchFamily="34" charset="-122"/>
                <a:cs typeface="DM Sans Medium" pitchFamily="34" charset="-120"/>
              </a:rPr>
              <a:t>The Headline Frame Game: Analyzing Media Bias in News Using Framing, Word Frequency &amp; Sentiment Analysis</a:t>
            </a:r>
            <a:endParaRPr lang="en-US" sz="3900" dirty="0"/>
          </a:p>
        </p:txBody>
      </p:sp>
      <p:sp>
        <p:nvSpPr>
          <p:cNvPr id="4" name="Text 1"/>
          <p:cNvSpPr/>
          <p:nvPr/>
        </p:nvSpPr>
        <p:spPr>
          <a:xfrm>
            <a:off x="6280190" y="5074563"/>
            <a:ext cx="7556421" cy="317540"/>
          </a:xfrm>
          <a:prstGeom prst="rect">
            <a:avLst/>
          </a:prstGeom>
          <a:noFill/>
          <a:ln/>
        </p:spPr>
        <p:txBody>
          <a:bodyPr wrap="none" lIns="0" tIns="0" rIns="0" bIns="0" rtlCol="0" anchor="t"/>
          <a:lstStyle/>
          <a:p>
            <a:pPr algn="l" indent="0" marL="0">
              <a:lnSpc>
                <a:spcPts val="2500"/>
              </a:lnSpc>
              <a:buNone/>
            </a:pPr>
            <a:r>
              <a:rPr lang="en-US" sz="1550" i="1" dirty="0">
                <a:solidFill>
                  <a:srgbClr val="D6D9D7"/>
                </a:solidFill>
                <a:latin typeface="Inter" pitchFamily="34" charset="0"/>
                <a:ea typeface="Inter" pitchFamily="34" charset="-122"/>
                <a:cs typeface="Inter" pitchFamily="34" charset="-120"/>
              </a:rPr>
              <a:t>"Can headlines change what we think, not just what we know?"</a:t>
            </a:r>
            <a:endParaRPr lang="en-US" sz="1550" dirty="0"/>
          </a:p>
        </p:txBody>
      </p:sp>
      <p:sp>
        <p:nvSpPr>
          <p:cNvPr id="5" name="Text 2"/>
          <p:cNvSpPr/>
          <p:nvPr/>
        </p:nvSpPr>
        <p:spPr>
          <a:xfrm>
            <a:off x="6280190" y="561534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D9D7"/>
                </a:solidFill>
                <a:latin typeface="Inter" pitchFamily="34" charset="0"/>
                <a:ea typeface="Inter" pitchFamily="34" charset="-122"/>
                <a:cs typeface="Inter" pitchFamily="34" charset="-120"/>
              </a:rPr>
              <a:t>Course: VIBE (Visuals, Ideology, Bias, Expression)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1978" y="497919"/>
            <a:ext cx="5848469" cy="454581"/>
          </a:xfrm>
          <a:prstGeom prst="rect">
            <a:avLst/>
          </a:prstGeom>
          <a:noFill/>
          <a:ln/>
        </p:spPr>
        <p:txBody>
          <a:bodyPr wrap="none" lIns="0" tIns="0" rIns="0" bIns="0" rtlCol="0" anchor="t"/>
          <a:lstStyle/>
          <a:p>
            <a:pPr algn="l" indent="0" marL="0">
              <a:lnSpc>
                <a:spcPts val="3550"/>
              </a:lnSpc>
              <a:buNone/>
            </a:pPr>
            <a:r>
              <a:rPr lang="en-US" sz="2850" dirty="0">
                <a:solidFill>
                  <a:srgbClr val="F7F7F8"/>
                </a:solidFill>
                <a:latin typeface="DM Sans Medium" pitchFamily="34" charset="0"/>
                <a:ea typeface="DM Sans Medium" pitchFamily="34" charset="-122"/>
                <a:cs typeface="DM Sans Medium" pitchFamily="34" charset="-120"/>
              </a:rPr>
              <a:t>Conclusion: When Truth Is Framed</a:t>
            </a:r>
            <a:endParaRPr lang="en-US" sz="2850" dirty="0"/>
          </a:p>
        </p:txBody>
      </p:sp>
      <p:sp>
        <p:nvSpPr>
          <p:cNvPr id="3" name="Text 1"/>
          <p:cNvSpPr/>
          <p:nvPr/>
        </p:nvSpPr>
        <p:spPr>
          <a:xfrm>
            <a:off x="800219" y="1461730"/>
            <a:ext cx="9433322" cy="627459"/>
          </a:xfrm>
          <a:prstGeom prst="rect">
            <a:avLst/>
          </a:prstGeom>
          <a:noFill/>
          <a:ln/>
        </p:spPr>
        <p:txBody>
          <a:bodyPr wrap="none" lIns="0" tIns="0" rIns="0" bIns="0" rtlCol="0" anchor="t"/>
          <a:lstStyle/>
          <a:p>
            <a:pPr algn="l" indent="0" marL="0">
              <a:lnSpc>
                <a:spcPts val="4900"/>
              </a:lnSpc>
              <a:buNone/>
            </a:pPr>
            <a:r>
              <a:rPr lang="en-US" sz="3950" dirty="0">
                <a:solidFill>
                  <a:srgbClr val="F7F7F8"/>
                </a:solidFill>
                <a:latin typeface="DM Sans Medium" pitchFamily="34" charset="0"/>
                <a:ea typeface="DM Sans Medium" pitchFamily="34" charset="-122"/>
                <a:cs typeface="DM Sans Medium" pitchFamily="34" charset="-120"/>
              </a:rPr>
              <a:t>"When truth is framed, is it still neutral?"</a:t>
            </a:r>
            <a:endParaRPr lang="en-US" sz="3950" dirty="0"/>
          </a:p>
        </p:txBody>
      </p:sp>
      <p:sp>
        <p:nvSpPr>
          <p:cNvPr id="4" name="Shape 2"/>
          <p:cNvSpPr/>
          <p:nvPr/>
        </p:nvSpPr>
        <p:spPr>
          <a:xfrm>
            <a:off x="581978" y="1243489"/>
            <a:ext cx="15240" cy="1063943"/>
          </a:xfrm>
          <a:prstGeom prst="rect">
            <a:avLst/>
          </a:prstGeom>
          <a:solidFill>
            <a:srgbClr val="AC9EF5"/>
          </a:solidFill>
          <a:ln/>
        </p:spPr>
      </p:sp>
      <p:sp>
        <p:nvSpPr>
          <p:cNvPr id="5" name="Text 3"/>
          <p:cNvSpPr/>
          <p:nvPr/>
        </p:nvSpPr>
        <p:spPr>
          <a:xfrm>
            <a:off x="581978" y="2601873"/>
            <a:ext cx="7246858" cy="698302"/>
          </a:xfrm>
          <a:prstGeom prst="rect">
            <a:avLst/>
          </a:prstGeom>
          <a:noFill/>
          <a:ln/>
        </p:spPr>
        <p:txBody>
          <a:bodyPr wrap="square" lIns="0" tIns="0" rIns="0" bIns="0" rtlCol="0" anchor="t"/>
          <a:lstStyle/>
          <a:p>
            <a:pPr algn="l" indent="0" marL="0">
              <a:lnSpc>
                <a:spcPts val="1800"/>
              </a:lnSpc>
              <a:buNone/>
            </a:pPr>
            <a:r>
              <a:rPr lang="en-US" sz="1100" dirty="0">
                <a:solidFill>
                  <a:srgbClr val="D6D9D7"/>
                </a:solidFill>
                <a:latin typeface="Inter" pitchFamily="34" charset="0"/>
                <a:ea typeface="Inter" pitchFamily="34" charset="-122"/>
                <a:cs typeface="Inter" pitchFamily="34" charset="-120"/>
              </a:rPr>
              <a:t>Headlines are powerful framing tools that fundamentally influence public perception and discourse. Through computational text analysis, we can reveal hidden ideological patterns and biases that shape how audiences understand events.</a:t>
            </a:r>
            <a:endParaRPr lang="en-US" sz="1100" dirty="0"/>
          </a:p>
        </p:txBody>
      </p:sp>
      <p:sp>
        <p:nvSpPr>
          <p:cNvPr id="6" name="Text 4"/>
          <p:cNvSpPr/>
          <p:nvPr/>
        </p:nvSpPr>
        <p:spPr>
          <a:xfrm>
            <a:off x="581978" y="3431024"/>
            <a:ext cx="7246858" cy="698302"/>
          </a:xfrm>
          <a:prstGeom prst="rect">
            <a:avLst/>
          </a:prstGeom>
          <a:noFill/>
          <a:ln/>
        </p:spPr>
        <p:txBody>
          <a:bodyPr wrap="square" lIns="0" tIns="0" rIns="0" bIns="0" rtlCol="0" anchor="t"/>
          <a:lstStyle/>
          <a:p>
            <a:pPr algn="l" indent="0" marL="0">
              <a:lnSpc>
                <a:spcPts val="1800"/>
              </a:lnSpc>
              <a:buNone/>
            </a:pPr>
            <a:r>
              <a:rPr lang="en-US" sz="1100" dirty="0">
                <a:solidFill>
                  <a:srgbClr val="D6D9D7"/>
                </a:solidFill>
                <a:latin typeface="Inter" pitchFamily="34" charset="0"/>
                <a:ea typeface="Inter" pitchFamily="34" charset="-122"/>
                <a:cs typeface="Inter" pitchFamily="34" charset="-120"/>
              </a:rPr>
              <a:t>This research demonstrates that media bias operates not just through what is reported, but through </a:t>
            </a:r>
            <a:pPr algn="l" indent="0" marL="0">
              <a:lnSpc>
                <a:spcPts val="1800"/>
              </a:lnSpc>
              <a:buNone/>
            </a:pPr>
            <a:r>
              <a:rPr lang="en-US" sz="1100" b="1" dirty="0">
                <a:solidFill>
                  <a:srgbClr val="D6D9D7"/>
                </a:solidFill>
                <a:latin typeface="Inter" pitchFamily="34" charset="0"/>
                <a:ea typeface="Inter" pitchFamily="34" charset="-122"/>
                <a:cs typeface="Inter" pitchFamily="34" charset="-120"/>
              </a:rPr>
              <a:t>how</a:t>
            </a:r>
            <a:pPr algn="l" indent="0" marL="0">
              <a:lnSpc>
                <a:spcPts val="1800"/>
              </a:lnSpc>
              <a:buNone/>
            </a:pPr>
            <a:r>
              <a:rPr lang="en-US" sz="1100" dirty="0">
                <a:solidFill>
                  <a:srgbClr val="D6D9D7"/>
                </a:solidFill>
                <a:latin typeface="Inter" pitchFamily="34" charset="0"/>
                <a:ea typeface="Inter" pitchFamily="34" charset="-122"/>
                <a:cs typeface="Inter" pitchFamily="34" charset="-120"/>
              </a:rPr>
              <a:t> it is framed — the words chosen, the tone employed, and the narrative structures deployed. By making these patterns visible and measurable, we empower readers to become more critical consumers of news.</a:t>
            </a:r>
            <a:endParaRPr lang="en-US" sz="1100" dirty="0"/>
          </a:p>
        </p:txBody>
      </p:sp>
      <p:sp>
        <p:nvSpPr>
          <p:cNvPr id="7" name="Text 5"/>
          <p:cNvSpPr/>
          <p:nvPr/>
        </p:nvSpPr>
        <p:spPr>
          <a:xfrm>
            <a:off x="581978" y="4260175"/>
            <a:ext cx="7246858" cy="698302"/>
          </a:xfrm>
          <a:prstGeom prst="rect">
            <a:avLst/>
          </a:prstGeom>
          <a:noFill/>
          <a:ln/>
        </p:spPr>
        <p:txBody>
          <a:bodyPr wrap="square" lIns="0" tIns="0" rIns="0" bIns="0" rtlCol="0" anchor="t"/>
          <a:lstStyle/>
          <a:p>
            <a:pPr algn="l" indent="0" marL="0">
              <a:lnSpc>
                <a:spcPts val="1800"/>
              </a:lnSpc>
              <a:buNone/>
            </a:pPr>
            <a:r>
              <a:rPr lang="en-US" sz="1100" dirty="0">
                <a:solidFill>
                  <a:srgbClr val="D6D9D7"/>
                </a:solidFill>
                <a:latin typeface="Inter" pitchFamily="34" charset="0"/>
                <a:ea typeface="Inter" pitchFamily="34" charset="-122"/>
                <a:cs typeface="Inter" pitchFamily="34" charset="-120"/>
              </a:rPr>
              <a:t>The same objective event can be presented as inspirational or concerning, progressive or threatening, depending entirely on linguistic framing. Recognizing these patterns is the first step toward media literacy in an increasingly polarized information landscape.</a:t>
            </a:r>
            <a:endParaRPr lang="en-US" sz="1100" dirty="0"/>
          </a:p>
        </p:txBody>
      </p:sp>
      <p:sp>
        <p:nvSpPr>
          <p:cNvPr id="8" name="Text 6"/>
          <p:cNvSpPr/>
          <p:nvPr/>
        </p:nvSpPr>
        <p:spPr>
          <a:xfrm>
            <a:off x="8191262" y="2707362"/>
            <a:ext cx="2841427" cy="480060"/>
          </a:xfrm>
          <a:prstGeom prst="rect">
            <a:avLst/>
          </a:prstGeom>
          <a:noFill/>
          <a:ln/>
        </p:spPr>
        <p:txBody>
          <a:bodyPr wrap="none" lIns="0" tIns="0" rIns="0" bIns="0" rtlCol="0" anchor="t"/>
          <a:lstStyle/>
          <a:p>
            <a:pPr algn="ctr" indent="0" marL="0">
              <a:lnSpc>
                <a:spcPts val="3750"/>
              </a:lnSpc>
              <a:buNone/>
            </a:pPr>
            <a:r>
              <a:rPr lang="en-US" sz="3750" dirty="0">
                <a:solidFill>
                  <a:srgbClr val="D6D9D7"/>
                </a:solidFill>
                <a:latin typeface="DM Sans Medium" pitchFamily="34" charset="0"/>
                <a:ea typeface="DM Sans Medium" pitchFamily="34" charset="-122"/>
                <a:cs typeface="DM Sans Medium" pitchFamily="34" charset="-120"/>
              </a:rPr>
              <a:t>∞</a:t>
            </a:r>
            <a:endParaRPr lang="en-US" sz="3750" dirty="0"/>
          </a:p>
        </p:txBody>
      </p:sp>
      <p:sp>
        <p:nvSpPr>
          <p:cNvPr id="9" name="Text 7"/>
          <p:cNvSpPr/>
          <p:nvPr/>
        </p:nvSpPr>
        <p:spPr>
          <a:xfrm>
            <a:off x="8702635" y="3369231"/>
            <a:ext cx="1818680" cy="227409"/>
          </a:xfrm>
          <a:prstGeom prst="rect">
            <a:avLst/>
          </a:prstGeom>
          <a:noFill/>
          <a:ln/>
        </p:spPr>
        <p:txBody>
          <a:bodyPr wrap="none" lIns="0" tIns="0" rIns="0" bIns="0" rtlCol="0" anchor="t"/>
          <a:lstStyle/>
          <a:p>
            <a:pPr algn="ctr" indent="0" marL="0">
              <a:lnSpc>
                <a:spcPts val="1750"/>
              </a:lnSpc>
              <a:buNone/>
            </a:pPr>
            <a:r>
              <a:rPr lang="en-US" sz="1400" dirty="0">
                <a:solidFill>
                  <a:srgbClr val="D6D9D7"/>
                </a:solidFill>
                <a:latin typeface="DM Sans Medium" pitchFamily="34" charset="0"/>
                <a:ea typeface="DM Sans Medium" pitchFamily="34" charset="-122"/>
                <a:cs typeface="DM Sans Medium" pitchFamily="34" charset="-120"/>
              </a:rPr>
              <a:t>Frames Per Event</a:t>
            </a:r>
            <a:endParaRPr lang="en-US" sz="1400" dirty="0"/>
          </a:p>
        </p:txBody>
      </p:sp>
      <p:sp>
        <p:nvSpPr>
          <p:cNvPr id="10" name="Text 8"/>
          <p:cNvSpPr/>
          <p:nvPr/>
        </p:nvSpPr>
        <p:spPr>
          <a:xfrm>
            <a:off x="8191262" y="3742134"/>
            <a:ext cx="2841427" cy="232767"/>
          </a:xfrm>
          <a:prstGeom prst="rect">
            <a:avLst/>
          </a:prstGeom>
          <a:noFill/>
          <a:ln/>
        </p:spPr>
        <p:txBody>
          <a:bodyPr wrap="none" lIns="0" tIns="0" rIns="0" bIns="0" rtlCol="0" anchor="t"/>
          <a:lstStyle/>
          <a:p>
            <a:pPr algn="ctr" indent="0" marL="0">
              <a:lnSpc>
                <a:spcPts val="1800"/>
              </a:lnSpc>
              <a:buNone/>
            </a:pPr>
            <a:r>
              <a:rPr lang="en-US" sz="1100" dirty="0">
                <a:solidFill>
                  <a:srgbClr val="D6D9D7"/>
                </a:solidFill>
                <a:latin typeface="Inter" pitchFamily="34" charset="0"/>
                <a:ea typeface="Inter" pitchFamily="34" charset="-122"/>
                <a:cs typeface="Inter" pitchFamily="34" charset="-120"/>
              </a:rPr>
              <a:t>Every story can be told countless ways</a:t>
            </a:r>
            <a:endParaRPr lang="en-US" sz="1100" dirty="0"/>
          </a:p>
        </p:txBody>
      </p:sp>
      <p:sp>
        <p:nvSpPr>
          <p:cNvPr id="11" name="Text 9"/>
          <p:cNvSpPr/>
          <p:nvPr/>
        </p:nvSpPr>
        <p:spPr>
          <a:xfrm>
            <a:off x="11214497" y="2707362"/>
            <a:ext cx="2841427" cy="480060"/>
          </a:xfrm>
          <a:prstGeom prst="rect">
            <a:avLst/>
          </a:prstGeom>
          <a:noFill/>
          <a:ln/>
        </p:spPr>
        <p:txBody>
          <a:bodyPr wrap="none" lIns="0" tIns="0" rIns="0" bIns="0" rtlCol="0" anchor="t"/>
          <a:lstStyle/>
          <a:p>
            <a:pPr algn="ctr" indent="0" marL="0">
              <a:lnSpc>
                <a:spcPts val="3750"/>
              </a:lnSpc>
              <a:buNone/>
            </a:pPr>
            <a:r>
              <a:rPr lang="en-US" sz="3750" dirty="0">
                <a:solidFill>
                  <a:srgbClr val="D6D9D7"/>
                </a:solidFill>
                <a:latin typeface="DM Sans Medium" pitchFamily="34" charset="0"/>
                <a:ea typeface="DM Sans Medium" pitchFamily="34" charset="-122"/>
                <a:cs typeface="DM Sans Medium" pitchFamily="34" charset="-120"/>
              </a:rPr>
              <a:t>1</a:t>
            </a:r>
            <a:endParaRPr lang="en-US" sz="3750" dirty="0"/>
          </a:p>
        </p:txBody>
      </p:sp>
      <p:sp>
        <p:nvSpPr>
          <p:cNvPr id="12" name="Text 10"/>
          <p:cNvSpPr/>
          <p:nvPr/>
        </p:nvSpPr>
        <p:spPr>
          <a:xfrm>
            <a:off x="11725870" y="3369231"/>
            <a:ext cx="1818680" cy="227409"/>
          </a:xfrm>
          <a:prstGeom prst="rect">
            <a:avLst/>
          </a:prstGeom>
          <a:noFill/>
          <a:ln/>
        </p:spPr>
        <p:txBody>
          <a:bodyPr wrap="none" lIns="0" tIns="0" rIns="0" bIns="0" rtlCol="0" anchor="t"/>
          <a:lstStyle/>
          <a:p>
            <a:pPr algn="ctr" indent="0" marL="0">
              <a:lnSpc>
                <a:spcPts val="1750"/>
              </a:lnSpc>
              <a:buNone/>
            </a:pPr>
            <a:r>
              <a:rPr lang="en-US" sz="1400" dirty="0">
                <a:solidFill>
                  <a:srgbClr val="D6D9D7"/>
                </a:solidFill>
                <a:latin typeface="DM Sans Medium" pitchFamily="34" charset="0"/>
                <a:ea typeface="DM Sans Medium" pitchFamily="34" charset="-122"/>
                <a:cs typeface="DM Sans Medium" pitchFamily="34" charset="-120"/>
              </a:rPr>
              <a:t>Truth</a:t>
            </a:r>
            <a:endParaRPr lang="en-US" sz="1400" dirty="0"/>
          </a:p>
        </p:txBody>
      </p:sp>
      <p:sp>
        <p:nvSpPr>
          <p:cNvPr id="13" name="Text 11"/>
          <p:cNvSpPr/>
          <p:nvPr/>
        </p:nvSpPr>
        <p:spPr>
          <a:xfrm>
            <a:off x="11214497" y="3742134"/>
            <a:ext cx="2841427" cy="232767"/>
          </a:xfrm>
          <a:prstGeom prst="rect">
            <a:avLst/>
          </a:prstGeom>
          <a:noFill/>
          <a:ln/>
        </p:spPr>
        <p:txBody>
          <a:bodyPr wrap="none" lIns="0" tIns="0" rIns="0" bIns="0" rtlCol="0" anchor="t"/>
          <a:lstStyle/>
          <a:p>
            <a:pPr algn="ctr" indent="0" marL="0">
              <a:lnSpc>
                <a:spcPts val="1800"/>
              </a:lnSpc>
              <a:buNone/>
            </a:pPr>
            <a:r>
              <a:rPr lang="en-US" sz="1100" dirty="0">
                <a:solidFill>
                  <a:srgbClr val="D6D9D7"/>
                </a:solidFill>
                <a:latin typeface="Inter" pitchFamily="34" charset="0"/>
                <a:ea typeface="Inter" pitchFamily="34" charset="-122"/>
                <a:cs typeface="Inter" pitchFamily="34" charset="-120"/>
              </a:rPr>
              <a:t>But there's only one set of facts</a:t>
            </a:r>
            <a:endParaRPr lang="en-US" sz="1100" dirty="0"/>
          </a:p>
        </p:txBody>
      </p:sp>
      <p:sp>
        <p:nvSpPr>
          <p:cNvPr id="14" name="Text 12"/>
          <p:cNvSpPr/>
          <p:nvPr/>
        </p:nvSpPr>
        <p:spPr>
          <a:xfrm>
            <a:off x="581978" y="5307568"/>
            <a:ext cx="2182535" cy="272772"/>
          </a:xfrm>
          <a:prstGeom prst="rect">
            <a:avLst/>
          </a:prstGeom>
          <a:noFill/>
          <a:ln/>
        </p:spPr>
        <p:txBody>
          <a:bodyPr wrap="none" lIns="0" tIns="0" rIns="0" bIns="0" rtlCol="0" anchor="t"/>
          <a:lstStyle/>
          <a:p>
            <a:pPr algn="l" indent="0" marL="0">
              <a:lnSpc>
                <a:spcPts val="2100"/>
              </a:lnSpc>
              <a:buNone/>
            </a:pPr>
            <a:r>
              <a:rPr lang="en-US" sz="1700" dirty="0">
                <a:solidFill>
                  <a:srgbClr val="F7F7F8"/>
                </a:solidFill>
                <a:latin typeface="DM Sans Medium" pitchFamily="34" charset="0"/>
                <a:ea typeface="DM Sans Medium" pitchFamily="34" charset="-122"/>
                <a:cs typeface="DM Sans Medium" pitchFamily="34" charset="-120"/>
              </a:rPr>
              <a:t>Key Takeaways</a:t>
            </a:r>
            <a:endParaRPr lang="en-US" sz="1700" dirty="0"/>
          </a:p>
        </p:txBody>
      </p:sp>
      <p:sp>
        <p:nvSpPr>
          <p:cNvPr id="15" name="Shape 13"/>
          <p:cNvSpPr/>
          <p:nvPr/>
        </p:nvSpPr>
        <p:spPr>
          <a:xfrm>
            <a:off x="581978" y="5798582"/>
            <a:ext cx="4391739" cy="1303973"/>
          </a:xfrm>
          <a:prstGeom prst="roundRect">
            <a:avLst>
              <a:gd name="adj" fmla="val 1674"/>
            </a:avLst>
          </a:prstGeom>
          <a:solidFill>
            <a:srgbClr val="4C5052"/>
          </a:solidFill>
          <a:ln/>
        </p:spPr>
      </p:sp>
      <p:sp>
        <p:nvSpPr>
          <p:cNvPr id="16" name="Text 14"/>
          <p:cNvSpPr/>
          <p:nvPr/>
        </p:nvSpPr>
        <p:spPr>
          <a:xfrm>
            <a:off x="727472" y="5944076"/>
            <a:ext cx="1988820" cy="227409"/>
          </a:xfrm>
          <a:prstGeom prst="rect">
            <a:avLst/>
          </a:prstGeom>
          <a:noFill/>
          <a:ln/>
        </p:spPr>
        <p:txBody>
          <a:bodyPr wrap="none" lIns="0" tIns="0" rIns="0" bIns="0" rtlCol="0" anchor="t"/>
          <a:lstStyle/>
          <a:p>
            <a:pPr algn="l" indent="0" marL="0">
              <a:lnSpc>
                <a:spcPts val="1750"/>
              </a:lnSpc>
              <a:buNone/>
            </a:pPr>
            <a:r>
              <a:rPr lang="en-US" sz="1400" dirty="0">
                <a:solidFill>
                  <a:srgbClr val="D6D9D7"/>
                </a:solidFill>
                <a:latin typeface="DM Sans Medium" pitchFamily="34" charset="0"/>
                <a:ea typeface="DM Sans Medium" pitchFamily="34" charset="-122"/>
                <a:cs typeface="DM Sans Medium" pitchFamily="34" charset="-120"/>
              </a:rPr>
              <a:t>Framing Shapes Reality</a:t>
            </a:r>
            <a:endParaRPr lang="en-US" sz="1400" dirty="0"/>
          </a:p>
        </p:txBody>
      </p:sp>
      <p:sp>
        <p:nvSpPr>
          <p:cNvPr id="17" name="Text 15"/>
          <p:cNvSpPr/>
          <p:nvPr/>
        </p:nvSpPr>
        <p:spPr>
          <a:xfrm>
            <a:off x="727472" y="6258758"/>
            <a:ext cx="4100751" cy="698302"/>
          </a:xfrm>
          <a:prstGeom prst="rect">
            <a:avLst/>
          </a:prstGeom>
          <a:noFill/>
          <a:ln/>
        </p:spPr>
        <p:txBody>
          <a:bodyPr wrap="square" lIns="0" tIns="0" rIns="0" bIns="0" rtlCol="0" anchor="t"/>
          <a:lstStyle/>
          <a:p>
            <a:pPr algn="l" indent="0" marL="0">
              <a:lnSpc>
                <a:spcPts val="1800"/>
              </a:lnSpc>
              <a:buNone/>
            </a:pPr>
            <a:r>
              <a:rPr lang="en-US" sz="1100" dirty="0">
                <a:solidFill>
                  <a:srgbClr val="D6D9D7"/>
                </a:solidFill>
                <a:latin typeface="Inter" pitchFamily="34" charset="0"/>
                <a:ea typeface="Inter" pitchFamily="34" charset="-122"/>
                <a:cs typeface="Inter" pitchFamily="34" charset="-120"/>
              </a:rPr>
              <a:t>Word choices and presentation strategies profoundly influence how audiences interpret events and form opinions</a:t>
            </a:r>
            <a:endParaRPr lang="en-US" sz="1100" dirty="0"/>
          </a:p>
        </p:txBody>
      </p:sp>
      <p:sp>
        <p:nvSpPr>
          <p:cNvPr id="18" name="Shape 16"/>
          <p:cNvSpPr/>
          <p:nvPr/>
        </p:nvSpPr>
        <p:spPr>
          <a:xfrm>
            <a:off x="5119211" y="5798582"/>
            <a:ext cx="4391858" cy="1303973"/>
          </a:xfrm>
          <a:prstGeom prst="roundRect">
            <a:avLst>
              <a:gd name="adj" fmla="val 1674"/>
            </a:avLst>
          </a:prstGeom>
          <a:solidFill>
            <a:srgbClr val="4C5052"/>
          </a:solidFill>
          <a:ln/>
        </p:spPr>
      </p:sp>
      <p:sp>
        <p:nvSpPr>
          <p:cNvPr id="19" name="Text 17"/>
          <p:cNvSpPr/>
          <p:nvPr/>
        </p:nvSpPr>
        <p:spPr>
          <a:xfrm>
            <a:off x="5264706" y="5944076"/>
            <a:ext cx="3446026" cy="227409"/>
          </a:xfrm>
          <a:prstGeom prst="rect">
            <a:avLst/>
          </a:prstGeom>
          <a:noFill/>
          <a:ln/>
        </p:spPr>
        <p:txBody>
          <a:bodyPr wrap="none" lIns="0" tIns="0" rIns="0" bIns="0" rtlCol="0" anchor="t"/>
          <a:lstStyle/>
          <a:p>
            <a:pPr algn="l" indent="0" marL="0">
              <a:lnSpc>
                <a:spcPts val="1750"/>
              </a:lnSpc>
              <a:buNone/>
            </a:pPr>
            <a:r>
              <a:rPr lang="en-US" sz="1400" dirty="0">
                <a:solidFill>
                  <a:srgbClr val="D6D9D7"/>
                </a:solidFill>
                <a:latin typeface="DM Sans Medium" pitchFamily="34" charset="0"/>
                <a:ea typeface="DM Sans Medium" pitchFamily="34" charset="-122"/>
                <a:cs typeface="DM Sans Medium" pitchFamily="34" charset="-120"/>
              </a:rPr>
              <a:t>Computational Methods Reveal Patterns</a:t>
            </a:r>
            <a:endParaRPr lang="en-US" sz="1400" dirty="0"/>
          </a:p>
        </p:txBody>
      </p:sp>
      <p:sp>
        <p:nvSpPr>
          <p:cNvPr id="20" name="Text 18"/>
          <p:cNvSpPr/>
          <p:nvPr/>
        </p:nvSpPr>
        <p:spPr>
          <a:xfrm>
            <a:off x="5264706" y="6258758"/>
            <a:ext cx="4100870" cy="465534"/>
          </a:xfrm>
          <a:prstGeom prst="rect">
            <a:avLst/>
          </a:prstGeom>
          <a:noFill/>
          <a:ln/>
        </p:spPr>
        <p:txBody>
          <a:bodyPr wrap="square" lIns="0" tIns="0" rIns="0" bIns="0" rtlCol="0" anchor="t"/>
          <a:lstStyle/>
          <a:p>
            <a:pPr algn="l" indent="0" marL="0">
              <a:lnSpc>
                <a:spcPts val="1800"/>
              </a:lnSpc>
              <a:buNone/>
            </a:pPr>
            <a:r>
              <a:rPr lang="en-US" sz="1100" dirty="0">
                <a:solidFill>
                  <a:srgbClr val="D6D9D7"/>
                </a:solidFill>
                <a:latin typeface="Inter" pitchFamily="34" charset="0"/>
                <a:ea typeface="Inter" pitchFamily="34" charset="-122"/>
                <a:cs typeface="Inter" pitchFamily="34" charset="-120"/>
              </a:rPr>
              <a:t>NLP and sentiment analysis make invisible biases visible and measurable across large datasets</a:t>
            </a:r>
            <a:endParaRPr lang="en-US" sz="1100" dirty="0"/>
          </a:p>
        </p:txBody>
      </p:sp>
      <p:sp>
        <p:nvSpPr>
          <p:cNvPr id="21" name="Shape 19"/>
          <p:cNvSpPr/>
          <p:nvPr/>
        </p:nvSpPr>
        <p:spPr>
          <a:xfrm>
            <a:off x="9656564" y="5798582"/>
            <a:ext cx="4391739" cy="1303973"/>
          </a:xfrm>
          <a:prstGeom prst="roundRect">
            <a:avLst>
              <a:gd name="adj" fmla="val 1674"/>
            </a:avLst>
          </a:prstGeom>
          <a:solidFill>
            <a:srgbClr val="4C5052"/>
          </a:solidFill>
          <a:ln/>
        </p:spPr>
      </p:sp>
      <p:sp>
        <p:nvSpPr>
          <p:cNvPr id="22" name="Text 20"/>
          <p:cNvSpPr/>
          <p:nvPr/>
        </p:nvSpPr>
        <p:spPr>
          <a:xfrm>
            <a:off x="9802058" y="5944076"/>
            <a:ext cx="1983224" cy="227409"/>
          </a:xfrm>
          <a:prstGeom prst="rect">
            <a:avLst/>
          </a:prstGeom>
          <a:noFill/>
          <a:ln/>
        </p:spPr>
        <p:txBody>
          <a:bodyPr wrap="none" lIns="0" tIns="0" rIns="0" bIns="0" rtlCol="0" anchor="t"/>
          <a:lstStyle/>
          <a:p>
            <a:pPr algn="l" indent="0" marL="0">
              <a:lnSpc>
                <a:spcPts val="1750"/>
              </a:lnSpc>
              <a:buNone/>
            </a:pPr>
            <a:r>
              <a:rPr lang="en-US" sz="1400" dirty="0">
                <a:solidFill>
                  <a:srgbClr val="D6D9D7"/>
                </a:solidFill>
                <a:latin typeface="DM Sans Medium" pitchFamily="34" charset="0"/>
                <a:ea typeface="DM Sans Medium" pitchFamily="34" charset="-122"/>
                <a:cs typeface="DM Sans Medium" pitchFamily="34" charset="-120"/>
              </a:rPr>
              <a:t>Media Literacy Matters</a:t>
            </a:r>
            <a:endParaRPr lang="en-US" sz="1400" dirty="0"/>
          </a:p>
        </p:txBody>
      </p:sp>
      <p:sp>
        <p:nvSpPr>
          <p:cNvPr id="23" name="Text 21"/>
          <p:cNvSpPr/>
          <p:nvPr/>
        </p:nvSpPr>
        <p:spPr>
          <a:xfrm>
            <a:off x="9802058" y="6258758"/>
            <a:ext cx="4100751" cy="465534"/>
          </a:xfrm>
          <a:prstGeom prst="rect">
            <a:avLst/>
          </a:prstGeom>
          <a:noFill/>
          <a:ln/>
        </p:spPr>
        <p:txBody>
          <a:bodyPr wrap="square" lIns="0" tIns="0" rIns="0" bIns="0" rtlCol="0" anchor="t"/>
          <a:lstStyle/>
          <a:p>
            <a:pPr algn="l" indent="0" marL="0">
              <a:lnSpc>
                <a:spcPts val="1800"/>
              </a:lnSpc>
              <a:buNone/>
            </a:pPr>
            <a:r>
              <a:rPr lang="en-US" sz="1100" dirty="0">
                <a:solidFill>
                  <a:srgbClr val="D6D9D7"/>
                </a:solidFill>
                <a:latin typeface="Inter" pitchFamily="34" charset="0"/>
                <a:ea typeface="Inter" pitchFamily="34" charset="-122"/>
                <a:cs typeface="Inter" pitchFamily="34" charset="-120"/>
              </a:rPr>
              <a:t>Understanding framing techniques empowers critical consumption and reduces susceptibility to manipulation</a:t>
            </a:r>
            <a:endParaRPr lang="en-US" sz="1100" dirty="0"/>
          </a:p>
        </p:txBody>
      </p:sp>
      <p:sp>
        <p:nvSpPr>
          <p:cNvPr id="24" name="Text 22"/>
          <p:cNvSpPr/>
          <p:nvPr/>
        </p:nvSpPr>
        <p:spPr>
          <a:xfrm>
            <a:off x="581978" y="7266146"/>
            <a:ext cx="13466445" cy="465534"/>
          </a:xfrm>
          <a:prstGeom prst="rect">
            <a:avLst/>
          </a:prstGeom>
          <a:noFill/>
          <a:ln/>
        </p:spPr>
        <p:txBody>
          <a:bodyPr wrap="square" lIns="0" tIns="0" rIns="0" bIns="0" rtlCol="0" anchor="t"/>
          <a:lstStyle/>
          <a:p>
            <a:pPr algn="l" indent="0" marL="0">
              <a:lnSpc>
                <a:spcPts val="1800"/>
              </a:lnSpc>
              <a:buNone/>
            </a:pPr>
            <a:r>
              <a:rPr lang="en-US" sz="1100" dirty="0">
                <a:solidFill>
                  <a:srgbClr val="D6D9D7"/>
                </a:solidFill>
                <a:latin typeface="Inter" pitchFamily="34" charset="0"/>
                <a:ea typeface="Inter" pitchFamily="34" charset="-122"/>
                <a:cs typeface="Inter" pitchFamily="34" charset="-120"/>
              </a:rPr>
              <a:t>This research represents a step toward understanding how language shapes perception in the digital age. As news consumption continues to fragment across ideological lines, tools for analyzing and visualizing framing patterns become increasingly essential for maintaining informed democratic discourse.</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4944" y="347067"/>
            <a:ext cx="6331506" cy="394454"/>
          </a:xfrm>
          <a:prstGeom prst="rect">
            <a:avLst/>
          </a:prstGeom>
          <a:noFill/>
          <a:ln/>
        </p:spPr>
        <p:txBody>
          <a:bodyPr wrap="none" lIns="0" tIns="0" rIns="0" bIns="0" rtlCol="0" anchor="t"/>
          <a:lstStyle/>
          <a:p>
            <a:pPr algn="l" indent="0" marL="0">
              <a:lnSpc>
                <a:spcPts val="3100"/>
              </a:lnSpc>
              <a:buNone/>
            </a:pPr>
            <a:r>
              <a:rPr lang="en-US" sz="2450" dirty="0">
                <a:solidFill>
                  <a:srgbClr val="F7F7F8"/>
                </a:solidFill>
                <a:latin typeface="DM Sans Medium" pitchFamily="34" charset="0"/>
                <a:ea typeface="DM Sans Medium" pitchFamily="34" charset="-122"/>
                <a:cs typeface="DM Sans Medium" pitchFamily="34" charset="-120"/>
              </a:rPr>
              <a:t>Introduction: The Hidden Power of Framing</a:t>
            </a:r>
            <a:endParaRPr lang="en-US" sz="2450" dirty="0"/>
          </a:p>
        </p:txBody>
      </p:sp>
      <p:pic>
        <p:nvPicPr>
          <p:cNvPr id="3" name="Image 0" descr="preencoded.png">    </p:cNvPr>
          <p:cNvPicPr>
            <a:picLocks noChangeAspect="1"/>
          </p:cNvPicPr>
          <p:nvPr/>
        </p:nvPicPr>
        <p:blipFill>
          <a:blip r:embed="rId1"/>
          <a:stretch>
            <a:fillRect/>
          </a:stretch>
        </p:blipFill>
        <p:spPr>
          <a:xfrm>
            <a:off x="504944" y="1072753"/>
            <a:ext cx="6656308" cy="6656308"/>
          </a:xfrm>
          <a:prstGeom prst="rect">
            <a:avLst/>
          </a:prstGeom>
        </p:spPr>
      </p:pic>
      <p:sp>
        <p:nvSpPr>
          <p:cNvPr id="4" name="Text 1"/>
          <p:cNvSpPr/>
          <p:nvPr/>
        </p:nvSpPr>
        <p:spPr>
          <a:xfrm>
            <a:off x="7476768" y="1057037"/>
            <a:ext cx="2319695" cy="236577"/>
          </a:xfrm>
          <a:prstGeom prst="rect">
            <a:avLst/>
          </a:prstGeom>
          <a:noFill/>
          <a:ln/>
        </p:spPr>
        <p:txBody>
          <a:bodyPr wrap="none" lIns="0" tIns="0" rIns="0" bIns="0" rtlCol="0" anchor="t"/>
          <a:lstStyle/>
          <a:p>
            <a:pPr algn="l" indent="0" marL="0">
              <a:lnSpc>
                <a:spcPts val="1850"/>
              </a:lnSpc>
              <a:buNone/>
            </a:pPr>
            <a:r>
              <a:rPr lang="en-US" sz="1450" dirty="0">
                <a:solidFill>
                  <a:srgbClr val="F7F7F8"/>
                </a:solidFill>
                <a:latin typeface="DM Sans Medium" pitchFamily="34" charset="0"/>
                <a:ea typeface="DM Sans Medium" pitchFamily="34" charset="-122"/>
                <a:cs typeface="DM Sans Medium" pitchFamily="34" charset="-120"/>
              </a:rPr>
              <a:t>Understanding Media Bias</a:t>
            </a:r>
            <a:endParaRPr lang="en-US" sz="1450" dirty="0"/>
          </a:p>
        </p:txBody>
      </p:sp>
      <p:sp>
        <p:nvSpPr>
          <p:cNvPr id="5" name="Text 2"/>
          <p:cNvSpPr/>
          <p:nvPr/>
        </p:nvSpPr>
        <p:spPr>
          <a:xfrm>
            <a:off x="7476768" y="1419820"/>
            <a:ext cx="6656308" cy="605790"/>
          </a:xfrm>
          <a:prstGeom prst="rect">
            <a:avLst/>
          </a:prstGeom>
          <a:noFill/>
          <a:ln/>
        </p:spPr>
        <p:txBody>
          <a:bodyPr wrap="square" lIns="0" tIns="0" rIns="0" bIns="0" rtlCol="0" anchor="t"/>
          <a:lstStyle/>
          <a:p>
            <a:pPr algn="l" indent="0" marL="0">
              <a:lnSpc>
                <a:spcPts val="1550"/>
              </a:lnSpc>
              <a:buNone/>
            </a:pPr>
            <a:r>
              <a:rPr lang="en-US" sz="950" dirty="0">
                <a:solidFill>
                  <a:srgbClr val="D6D9D7"/>
                </a:solidFill>
                <a:latin typeface="Inter" pitchFamily="34" charset="0"/>
                <a:ea typeface="Inter" pitchFamily="34" charset="-122"/>
                <a:cs typeface="Inter" pitchFamily="34" charset="-120"/>
              </a:rPr>
              <a:t>Media bias often hides in </a:t>
            </a:r>
            <a:pPr algn="l" indent="0" marL="0">
              <a:lnSpc>
                <a:spcPts val="1550"/>
              </a:lnSpc>
              <a:buNone/>
            </a:pPr>
            <a:r>
              <a:rPr lang="en-US" sz="950" b="1" dirty="0">
                <a:solidFill>
                  <a:srgbClr val="D6D9D7"/>
                </a:solidFill>
                <a:latin typeface="Inter" pitchFamily="34" charset="0"/>
                <a:ea typeface="Inter" pitchFamily="34" charset="-122"/>
                <a:cs typeface="Inter" pitchFamily="34" charset="-120"/>
              </a:rPr>
              <a:t>framing</a:t>
            </a:r>
            <a:pPr algn="l" indent="0" marL="0">
              <a:lnSpc>
                <a:spcPts val="1550"/>
              </a:lnSpc>
              <a:buNone/>
            </a:pPr>
            <a:r>
              <a:rPr lang="en-US" sz="950" dirty="0">
                <a:solidFill>
                  <a:srgbClr val="D6D9D7"/>
                </a:solidFill>
                <a:latin typeface="Inter" pitchFamily="34" charset="0"/>
                <a:ea typeface="Inter" pitchFamily="34" charset="-122"/>
                <a:cs typeface="Inter" pitchFamily="34" charset="-120"/>
              </a:rPr>
              <a:t> — the subtle linguistic and tonal cues that shape how readers interpret events. This research explores how different news outlets frame identical events using divergent language, tone, and narrative structures.</a:t>
            </a:r>
            <a:endParaRPr lang="en-US" sz="950" dirty="0"/>
          </a:p>
        </p:txBody>
      </p:sp>
      <p:sp>
        <p:nvSpPr>
          <p:cNvPr id="6" name="Text 3"/>
          <p:cNvSpPr/>
          <p:nvPr/>
        </p:nvSpPr>
        <p:spPr>
          <a:xfrm>
            <a:off x="7476768" y="2139196"/>
            <a:ext cx="6656308" cy="403860"/>
          </a:xfrm>
          <a:prstGeom prst="rect">
            <a:avLst/>
          </a:prstGeom>
          <a:noFill/>
          <a:ln/>
        </p:spPr>
        <p:txBody>
          <a:bodyPr wrap="square" lIns="0" tIns="0" rIns="0" bIns="0" rtlCol="0" anchor="t"/>
          <a:lstStyle/>
          <a:p>
            <a:pPr algn="l" indent="0" marL="0">
              <a:lnSpc>
                <a:spcPts val="1550"/>
              </a:lnSpc>
              <a:buNone/>
            </a:pPr>
            <a:r>
              <a:rPr lang="en-US" sz="950" dirty="0">
                <a:solidFill>
                  <a:srgbClr val="D6D9D7"/>
                </a:solidFill>
                <a:latin typeface="Inter" pitchFamily="34" charset="0"/>
                <a:ea typeface="Inter" pitchFamily="34" charset="-122"/>
                <a:cs typeface="Inter" pitchFamily="34" charset="-120"/>
              </a:rPr>
              <a:t>While misinformation grabs headlines, framing operates more subtly, influencing public perception through careful word choices and presentation strategies.</a:t>
            </a:r>
            <a:endParaRPr lang="en-US" sz="950" dirty="0"/>
          </a:p>
        </p:txBody>
      </p:sp>
      <p:sp>
        <p:nvSpPr>
          <p:cNvPr id="7" name="Shape 4"/>
          <p:cNvSpPr/>
          <p:nvPr/>
        </p:nvSpPr>
        <p:spPr>
          <a:xfrm>
            <a:off x="504944" y="8012906"/>
            <a:ext cx="4456033" cy="1433989"/>
          </a:xfrm>
          <a:prstGeom prst="roundRect">
            <a:avLst>
              <a:gd name="adj" fmla="val 1321"/>
            </a:avLst>
          </a:prstGeom>
          <a:solidFill>
            <a:srgbClr val="4C5052"/>
          </a:solidFill>
          <a:ln/>
        </p:spPr>
      </p:sp>
      <p:sp>
        <p:nvSpPr>
          <p:cNvPr id="8" name="Shape 5"/>
          <p:cNvSpPr/>
          <p:nvPr/>
        </p:nvSpPr>
        <p:spPr>
          <a:xfrm>
            <a:off x="631150" y="8139113"/>
            <a:ext cx="378619" cy="378619"/>
          </a:xfrm>
          <a:prstGeom prst="roundRect">
            <a:avLst>
              <a:gd name="adj" fmla="val 24148512"/>
            </a:avLst>
          </a:prstGeom>
          <a:solidFill>
            <a:srgbClr val="AC9EF5"/>
          </a:solidFill>
          <a:ln/>
        </p:spPr>
      </p:sp>
      <p:pic>
        <p:nvPicPr>
          <p:cNvPr id="9" name="Image 1" descr="preencoded.png">    </p:cNvPr>
          <p:cNvPicPr>
            <a:picLocks noChangeAspect="1"/>
          </p:cNvPicPr>
          <p:nvPr/>
        </p:nvPicPr>
        <p:blipFill>
          <a:blip r:embed="rId2"/>
          <a:stretch>
            <a:fillRect/>
          </a:stretch>
        </p:blipFill>
        <p:spPr>
          <a:xfrm>
            <a:off x="735211" y="8221861"/>
            <a:ext cx="170378" cy="213003"/>
          </a:xfrm>
          <a:prstGeom prst="rect">
            <a:avLst/>
          </a:prstGeom>
        </p:spPr>
      </p:pic>
      <p:sp>
        <p:nvSpPr>
          <p:cNvPr id="10" name="Text 6"/>
          <p:cNvSpPr/>
          <p:nvPr/>
        </p:nvSpPr>
        <p:spPr>
          <a:xfrm>
            <a:off x="631150" y="8643938"/>
            <a:ext cx="1577935" cy="197168"/>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Framing Theory</a:t>
            </a:r>
            <a:endParaRPr lang="en-US" sz="1200" dirty="0"/>
          </a:p>
        </p:txBody>
      </p:sp>
      <p:sp>
        <p:nvSpPr>
          <p:cNvPr id="11" name="Text 7"/>
          <p:cNvSpPr/>
          <p:nvPr/>
        </p:nvSpPr>
        <p:spPr>
          <a:xfrm>
            <a:off x="631150" y="8916829"/>
            <a:ext cx="4203621" cy="403860"/>
          </a:xfrm>
          <a:prstGeom prst="rect">
            <a:avLst/>
          </a:prstGeom>
          <a:noFill/>
          <a:ln/>
        </p:spPr>
        <p:txBody>
          <a:bodyPr wrap="square" lIns="0" tIns="0" rIns="0" bIns="0" rtlCol="0" anchor="t"/>
          <a:lstStyle/>
          <a:p>
            <a:pPr algn="l" indent="0" marL="0">
              <a:lnSpc>
                <a:spcPts val="1550"/>
              </a:lnSpc>
              <a:buNone/>
            </a:pPr>
            <a:r>
              <a:rPr lang="en-US" sz="950" dirty="0">
                <a:solidFill>
                  <a:srgbClr val="D6D9D7"/>
                </a:solidFill>
                <a:latin typeface="Inter" pitchFamily="34" charset="0"/>
                <a:ea typeface="Inter" pitchFamily="34" charset="-122"/>
                <a:cs typeface="Inter" pitchFamily="34" charset="-120"/>
              </a:rPr>
              <a:t>How information is presented fundamentally influences interpretation and understanding</a:t>
            </a:r>
            <a:endParaRPr lang="en-US" sz="950" dirty="0"/>
          </a:p>
        </p:txBody>
      </p:sp>
      <p:sp>
        <p:nvSpPr>
          <p:cNvPr id="12" name="Shape 8"/>
          <p:cNvSpPr/>
          <p:nvPr/>
        </p:nvSpPr>
        <p:spPr>
          <a:xfrm>
            <a:off x="5087183" y="8012906"/>
            <a:ext cx="4456033" cy="1433989"/>
          </a:xfrm>
          <a:prstGeom prst="roundRect">
            <a:avLst>
              <a:gd name="adj" fmla="val 1321"/>
            </a:avLst>
          </a:prstGeom>
          <a:solidFill>
            <a:srgbClr val="4C5052"/>
          </a:solidFill>
          <a:ln/>
        </p:spPr>
      </p:sp>
      <p:sp>
        <p:nvSpPr>
          <p:cNvPr id="13" name="Shape 9"/>
          <p:cNvSpPr/>
          <p:nvPr/>
        </p:nvSpPr>
        <p:spPr>
          <a:xfrm>
            <a:off x="5213390" y="8139113"/>
            <a:ext cx="378619" cy="378619"/>
          </a:xfrm>
          <a:prstGeom prst="roundRect">
            <a:avLst>
              <a:gd name="adj" fmla="val 24148512"/>
            </a:avLst>
          </a:prstGeom>
          <a:solidFill>
            <a:srgbClr val="AC9EF5"/>
          </a:solidFill>
          <a:ln/>
        </p:spPr>
      </p:sp>
      <p:pic>
        <p:nvPicPr>
          <p:cNvPr id="14" name="Image 2" descr="preencoded.png">    </p:cNvPr>
          <p:cNvPicPr>
            <a:picLocks noChangeAspect="1"/>
          </p:cNvPicPr>
          <p:nvPr/>
        </p:nvPicPr>
        <p:blipFill>
          <a:blip r:embed="rId3"/>
          <a:stretch>
            <a:fillRect/>
          </a:stretch>
        </p:blipFill>
        <p:spPr>
          <a:xfrm>
            <a:off x="5317450" y="8221861"/>
            <a:ext cx="170378" cy="213003"/>
          </a:xfrm>
          <a:prstGeom prst="rect">
            <a:avLst/>
          </a:prstGeom>
        </p:spPr>
      </p:pic>
      <p:sp>
        <p:nvSpPr>
          <p:cNvPr id="15" name="Text 10"/>
          <p:cNvSpPr/>
          <p:nvPr/>
        </p:nvSpPr>
        <p:spPr>
          <a:xfrm>
            <a:off x="5213390" y="8643938"/>
            <a:ext cx="1577935" cy="197168"/>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Agenda Setting</a:t>
            </a:r>
            <a:endParaRPr lang="en-US" sz="1200" dirty="0"/>
          </a:p>
        </p:txBody>
      </p:sp>
      <p:sp>
        <p:nvSpPr>
          <p:cNvPr id="16" name="Text 11"/>
          <p:cNvSpPr/>
          <p:nvPr/>
        </p:nvSpPr>
        <p:spPr>
          <a:xfrm>
            <a:off x="5213390" y="8916829"/>
            <a:ext cx="4203621" cy="403860"/>
          </a:xfrm>
          <a:prstGeom prst="rect">
            <a:avLst/>
          </a:prstGeom>
          <a:noFill/>
          <a:ln/>
        </p:spPr>
        <p:txBody>
          <a:bodyPr wrap="square" lIns="0" tIns="0" rIns="0" bIns="0" rtlCol="0" anchor="t"/>
          <a:lstStyle/>
          <a:p>
            <a:pPr algn="l" indent="0" marL="0">
              <a:lnSpc>
                <a:spcPts val="1550"/>
              </a:lnSpc>
              <a:buNone/>
            </a:pPr>
            <a:r>
              <a:rPr lang="en-US" sz="950" dirty="0">
                <a:solidFill>
                  <a:srgbClr val="D6D9D7"/>
                </a:solidFill>
                <a:latin typeface="Inter" pitchFamily="34" charset="0"/>
                <a:ea typeface="Inter" pitchFamily="34" charset="-122"/>
                <a:cs typeface="Inter" pitchFamily="34" charset="-120"/>
              </a:rPr>
              <a:t>Media doesn't tell us what to think, but powerfully shapes what we think about</a:t>
            </a:r>
            <a:endParaRPr lang="en-US" sz="950" dirty="0"/>
          </a:p>
        </p:txBody>
      </p:sp>
      <p:sp>
        <p:nvSpPr>
          <p:cNvPr id="17" name="Shape 12"/>
          <p:cNvSpPr/>
          <p:nvPr/>
        </p:nvSpPr>
        <p:spPr>
          <a:xfrm>
            <a:off x="9669423" y="8012906"/>
            <a:ext cx="4456033" cy="1433989"/>
          </a:xfrm>
          <a:prstGeom prst="roundRect">
            <a:avLst>
              <a:gd name="adj" fmla="val 1321"/>
            </a:avLst>
          </a:prstGeom>
          <a:solidFill>
            <a:srgbClr val="4C5052"/>
          </a:solidFill>
          <a:ln/>
        </p:spPr>
      </p:sp>
      <p:sp>
        <p:nvSpPr>
          <p:cNvPr id="18" name="Shape 13"/>
          <p:cNvSpPr/>
          <p:nvPr/>
        </p:nvSpPr>
        <p:spPr>
          <a:xfrm>
            <a:off x="9795629" y="8139113"/>
            <a:ext cx="378619" cy="378619"/>
          </a:xfrm>
          <a:prstGeom prst="roundRect">
            <a:avLst>
              <a:gd name="adj" fmla="val 24148512"/>
            </a:avLst>
          </a:prstGeom>
          <a:solidFill>
            <a:srgbClr val="AC9EF5"/>
          </a:solidFill>
          <a:ln/>
        </p:spPr>
      </p:sp>
      <p:pic>
        <p:nvPicPr>
          <p:cNvPr id="19" name="Image 3" descr="preencoded.png">    </p:cNvPr>
          <p:cNvPicPr>
            <a:picLocks noChangeAspect="1"/>
          </p:cNvPicPr>
          <p:nvPr/>
        </p:nvPicPr>
        <p:blipFill>
          <a:blip r:embed="rId4"/>
          <a:stretch>
            <a:fillRect/>
          </a:stretch>
        </p:blipFill>
        <p:spPr>
          <a:xfrm>
            <a:off x="9899690" y="8221861"/>
            <a:ext cx="170378" cy="213003"/>
          </a:xfrm>
          <a:prstGeom prst="rect">
            <a:avLst/>
          </a:prstGeom>
        </p:spPr>
      </p:pic>
      <p:sp>
        <p:nvSpPr>
          <p:cNvPr id="20" name="Text 14"/>
          <p:cNvSpPr/>
          <p:nvPr/>
        </p:nvSpPr>
        <p:spPr>
          <a:xfrm>
            <a:off x="9795629" y="8643938"/>
            <a:ext cx="1577935" cy="197168"/>
          </a:xfrm>
          <a:prstGeom prst="rect">
            <a:avLst/>
          </a:prstGeom>
          <a:noFill/>
          <a:ln/>
        </p:spPr>
        <p:txBody>
          <a:bodyPr wrap="none" lIns="0" tIns="0" rIns="0" bIns="0" rtlCol="0" anchor="t"/>
          <a:lstStyle/>
          <a:p>
            <a:pPr algn="l" indent="0" marL="0">
              <a:lnSpc>
                <a:spcPts val="1550"/>
              </a:lnSpc>
              <a:buNone/>
            </a:pPr>
            <a:r>
              <a:rPr lang="en-US" sz="1200" dirty="0">
                <a:solidFill>
                  <a:srgbClr val="D6D9D7"/>
                </a:solidFill>
                <a:latin typeface="DM Sans Medium" pitchFamily="34" charset="0"/>
                <a:ea typeface="DM Sans Medium" pitchFamily="34" charset="-122"/>
                <a:cs typeface="DM Sans Medium" pitchFamily="34" charset="-120"/>
              </a:rPr>
              <a:t>Language &amp; Power</a:t>
            </a:r>
            <a:endParaRPr lang="en-US" sz="1200" dirty="0"/>
          </a:p>
        </p:txBody>
      </p:sp>
      <p:sp>
        <p:nvSpPr>
          <p:cNvPr id="21" name="Text 15"/>
          <p:cNvSpPr/>
          <p:nvPr/>
        </p:nvSpPr>
        <p:spPr>
          <a:xfrm>
            <a:off x="9795629" y="8916829"/>
            <a:ext cx="4203621" cy="403860"/>
          </a:xfrm>
          <a:prstGeom prst="rect">
            <a:avLst/>
          </a:prstGeom>
          <a:noFill/>
          <a:ln/>
        </p:spPr>
        <p:txBody>
          <a:bodyPr wrap="square" lIns="0" tIns="0" rIns="0" bIns="0" rtlCol="0" anchor="t"/>
          <a:lstStyle/>
          <a:p>
            <a:pPr algn="l" indent="0" marL="0">
              <a:lnSpc>
                <a:spcPts val="1550"/>
              </a:lnSpc>
              <a:buNone/>
            </a:pPr>
            <a:r>
              <a:rPr lang="en-US" sz="950" dirty="0">
                <a:solidFill>
                  <a:srgbClr val="D6D9D7"/>
                </a:solidFill>
                <a:latin typeface="Inter" pitchFamily="34" charset="0"/>
                <a:ea typeface="Inter" pitchFamily="34" charset="-122"/>
                <a:cs typeface="Inter" pitchFamily="34" charset="-120"/>
              </a:rPr>
              <a:t>Word choices reinforce ideological perspectives and influence public discourse</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3544" y="619720"/>
            <a:ext cx="9241274" cy="573048"/>
          </a:xfrm>
          <a:prstGeom prst="rect">
            <a:avLst/>
          </a:prstGeom>
          <a:noFill/>
          <a:ln/>
        </p:spPr>
        <p:txBody>
          <a:bodyPr wrap="none" lIns="0" tIns="0" rIns="0" bIns="0" rtlCol="0" anchor="t"/>
          <a:lstStyle/>
          <a:p>
            <a:pPr algn="l" indent="0" marL="0">
              <a:lnSpc>
                <a:spcPts val="4500"/>
              </a:lnSpc>
              <a:buNone/>
            </a:pPr>
            <a:r>
              <a:rPr lang="en-US" sz="3600" dirty="0">
                <a:solidFill>
                  <a:srgbClr val="F7F7F8"/>
                </a:solidFill>
                <a:latin typeface="DM Sans Medium" pitchFamily="34" charset="0"/>
                <a:ea typeface="DM Sans Medium" pitchFamily="34" charset="-122"/>
                <a:cs typeface="DM Sans Medium" pitchFamily="34" charset="-120"/>
              </a:rPr>
              <a:t>Research Motivation: Why Framing Matters</a:t>
            </a:r>
            <a:endParaRPr lang="en-US" sz="3600" dirty="0"/>
          </a:p>
        </p:txBody>
      </p:sp>
      <p:sp>
        <p:nvSpPr>
          <p:cNvPr id="3" name="Text 1"/>
          <p:cNvSpPr/>
          <p:nvPr/>
        </p:nvSpPr>
        <p:spPr>
          <a:xfrm>
            <a:off x="1008578" y="1834515"/>
            <a:ext cx="7476173" cy="343733"/>
          </a:xfrm>
          <a:prstGeom prst="rect">
            <a:avLst/>
          </a:prstGeom>
          <a:noFill/>
          <a:ln/>
        </p:spPr>
        <p:txBody>
          <a:bodyPr wrap="none" lIns="0" tIns="0" rIns="0" bIns="0" rtlCol="0" anchor="t"/>
          <a:lstStyle/>
          <a:p>
            <a:pPr algn="l" indent="0" marL="0">
              <a:lnSpc>
                <a:spcPts val="2700"/>
              </a:lnSpc>
              <a:buNone/>
            </a:pPr>
            <a:r>
              <a:rPr lang="en-US" sz="2150" dirty="0">
                <a:solidFill>
                  <a:srgbClr val="F7F7F8"/>
                </a:solidFill>
                <a:latin typeface="DM Sans Medium" pitchFamily="34" charset="0"/>
                <a:ea typeface="DM Sans Medium" pitchFamily="34" charset="-122"/>
                <a:cs typeface="DM Sans Medium" pitchFamily="34" charset="-120"/>
              </a:rPr>
              <a:t>"Bias isn't only about misinformation — it's about framing."</a:t>
            </a:r>
            <a:endParaRPr lang="en-US" sz="2150" dirty="0"/>
          </a:p>
        </p:txBody>
      </p:sp>
      <p:sp>
        <p:nvSpPr>
          <p:cNvPr id="4" name="Shape 2"/>
          <p:cNvSpPr/>
          <p:nvPr/>
        </p:nvSpPr>
        <p:spPr>
          <a:xfrm>
            <a:off x="733544" y="1559481"/>
            <a:ext cx="22860" cy="893802"/>
          </a:xfrm>
          <a:prstGeom prst="rect">
            <a:avLst/>
          </a:prstGeom>
          <a:solidFill>
            <a:srgbClr val="AC9EF5"/>
          </a:solidFill>
          <a:ln/>
        </p:spPr>
      </p:sp>
      <p:sp>
        <p:nvSpPr>
          <p:cNvPr id="5" name="Shape 3"/>
          <p:cNvSpPr/>
          <p:nvPr/>
        </p:nvSpPr>
        <p:spPr>
          <a:xfrm>
            <a:off x="733544" y="2659499"/>
            <a:ext cx="6489978" cy="2092404"/>
          </a:xfrm>
          <a:prstGeom prst="roundRect">
            <a:avLst>
              <a:gd name="adj" fmla="val 5244"/>
            </a:avLst>
          </a:prstGeom>
          <a:solidFill>
            <a:srgbClr val="2D3133"/>
          </a:solidFill>
          <a:ln w="22860">
            <a:solidFill>
              <a:srgbClr val="65696B"/>
            </a:solidFill>
            <a:prstDash val="solid"/>
          </a:ln>
        </p:spPr>
      </p:sp>
      <p:sp>
        <p:nvSpPr>
          <p:cNvPr id="6" name="Shape 4"/>
          <p:cNvSpPr/>
          <p:nvPr/>
        </p:nvSpPr>
        <p:spPr>
          <a:xfrm>
            <a:off x="710684" y="2659499"/>
            <a:ext cx="91440" cy="2092404"/>
          </a:xfrm>
          <a:prstGeom prst="roundRect">
            <a:avLst>
              <a:gd name="adj" fmla="val 30083"/>
            </a:avLst>
          </a:prstGeom>
          <a:solidFill>
            <a:srgbClr val="AC9EF5"/>
          </a:solidFill>
          <a:ln/>
        </p:spPr>
      </p:sp>
      <p:sp>
        <p:nvSpPr>
          <p:cNvPr id="7" name="Text 5"/>
          <p:cNvSpPr/>
          <p:nvPr/>
        </p:nvSpPr>
        <p:spPr>
          <a:xfrm>
            <a:off x="1008340" y="2865715"/>
            <a:ext cx="2292310" cy="286464"/>
          </a:xfrm>
          <a:prstGeom prst="rect">
            <a:avLst/>
          </a:prstGeom>
          <a:noFill/>
          <a:ln/>
        </p:spPr>
        <p:txBody>
          <a:bodyPr wrap="none" lIns="0" tIns="0" rIns="0" bIns="0" rtlCol="0" anchor="t"/>
          <a:lstStyle/>
          <a:p>
            <a:pPr algn="l" indent="0" marL="0">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The Problem</a:t>
            </a:r>
            <a:endParaRPr lang="en-US" sz="1800" dirty="0"/>
          </a:p>
        </p:txBody>
      </p:sp>
      <p:sp>
        <p:nvSpPr>
          <p:cNvPr id="8" name="Text 6"/>
          <p:cNvSpPr/>
          <p:nvPr/>
        </p:nvSpPr>
        <p:spPr>
          <a:xfrm>
            <a:off x="1008340" y="3262193"/>
            <a:ext cx="6008965" cy="1173480"/>
          </a:xfrm>
          <a:prstGeom prst="rect">
            <a:avLst/>
          </a:prstGeom>
          <a:noFill/>
          <a:ln/>
        </p:spPr>
        <p:txBody>
          <a:bodyPr wrap="square" lIns="0" tIns="0" rIns="0" bIns="0" rtlCol="0" anchor="t"/>
          <a:lstStyle/>
          <a:p>
            <a:pPr algn="l" indent="0" marL="0">
              <a:lnSpc>
                <a:spcPts val="2300"/>
              </a:lnSpc>
              <a:buNone/>
            </a:pPr>
            <a:r>
              <a:rPr lang="en-US" sz="1400" dirty="0">
                <a:solidFill>
                  <a:srgbClr val="D6D9D7"/>
                </a:solidFill>
                <a:latin typeface="Inter" pitchFamily="34" charset="0"/>
                <a:ea typeface="Inter" pitchFamily="34" charset="-122"/>
                <a:cs typeface="Inter" pitchFamily="34" charset="-120"/>
              </a:rPr>
              <a:t>Different news outlets describe identical events using divergent tones, vocabulary, and narrative structures. These linguistic choices shape audience sentiment and perception, often operating below conscious awareness.</a:t>
            </a:r>
            <a:endParaRPr lang="en-US" sz="1400" dirty="0"/>
          </a:p>
        </p:txBody>
      </p:sp>
      <p:sp>
        <p:nvSpPr>
          <p:cNvPr id="9" name="Shape 7"/>
          <p:cNvSpPr/>
          <p:nvPr/>
        </p:nvSpPr>
        <p:spPr>
          <a:xfrm>
            <a:off x="7406878" y="2659499"/>
            <a:ext cx="6489978" cy="2092404"/>
          </a:xfrm>
          <a:prstGeom prst="roundRect">
            <a:avLst>
              <a:gd name="adj" fmla="val 5244"/>
            </a:avLst>
          </a:prstGeom>
          <a:solidFill>
            <a:srgbClr val="2D3133"/>
          </a:solidFill>
          <a:ln w="22860">
            <a:solidFill>
              <a:srgbClr val="65696B"/>
            </a:solidFill>
            <a:prstDash val="solid"/>
          </a:ln>
        </p:spPr>
      </p:sp>
      <p:sp>
        <p:nvSpPr>
          <p:cNvPr id="10" name="Shape 8"/>
          <p:cNvSpPr/>
          <p:nvPr/>
        </p:nvSpPr>
        <p:spPr>
          <a:xfrm>
            <a:off x="7384018" y="2659499"/>
            <a:ext cx="91440" cy="2092404"/>
          </a:xfrm>
          <a:prstGeom prst="roundRect">
            <a:avLst>
              <a:gd name="adj" fmla="val 30083"/>
            </a:avLst>
          </a:prstGeom>
          <a:solidFill>
            <a:srgbClr val="AC9EF5"/>
          </a:solidFill>
          <a:ln/>
        </p:spPr>
      </p:sp>
      <p:sp>
        <p:nvSpPr>
          <p:cNvPr id="11" name="Text 9"/>
          <p:cNvSpPr/>
          <p:nvPr/>
        </p:nvSpPr>
        <p:spPr>
          <a:xfrm>
            <a:off x="7681674" y="2865715"/>
            <a:ext cx="2292310" cy="286464"/>
          </a:xfrm>
          <a:prstGeom prst="rect">
            <a:avLst/>
          </a:prstGeom>
          <a:noFill/>
          <a:ln/>
        </p:spPr>
        <p:txBody>
          <a:bodyPr wrap="none" lIns="0" tIns="0" rIns="0" bIns="0" rtlCol="0" anchor="t"/>
          <a:lstStyle/>
          <a:p>
            <a:pPr algn="l" indent="0" marL="0">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Research Question</a:t>
            </a:r>
            <a:endParaRPr lang="en-US" sz="1800" dirty="0"/>
          </a:p>
        </p:txBody>
      </p:sp>
      <p:sp>
        <p:nvSpPr>
          <p:cNvPr id="12" name="Text 10"/>
          <p:cNvSpPr/>
          <p:nvPr/>
        </p:nvSpPr>
        <p:spPr>
          <a:xfrm>
            <a:off x="7681674" y="3262193"/>
            <a:ext cx="6008965" cy="586740"/>
          </a:xfrm>
          <a:prstGeom prst="rect">
            <a:avLst/>
          </a:prstGeom>
          <a:noFill/>
          <a:ln/>
        </p:spPr>
        <p:txBody>
          <a:bodyPr wrap="square" lIns="0" tIns="0" rIns="0" bIns="0" rtlCol="0" anchor="t"/>
          <a:lstStyle/>
          <a:p>
            <a:pPr algn="l" indent="0" marL="0">
              <a:lnSpc>
                <a:spcPts val="2300"/>
              </a:lnSpc>
              <a:buNone/>
            </a:pPr>
            <a:r>
              <a:rPr lang="en-US" sz="1400" b="1" dirty="0">
                <a:solidFill>
                  <a:srgbClr val="D6D9D7"/>
                </a:solidFill>
                <a:latin typeface="Inter" pitchFamily="34" charset="0"/>
                <a:ea typeface="Inter" pitchFamily="34" charset="-122"/>
                <a:cs typeface="Inter" pitchFamily="34" charset="-120"/>
              </a:rPr>
              <a:t>How do language, framing, and tone differ across news outlets covering the same event?</a:t>
            </a:r>
            <a:endParaRPr lang="en-US" sz="1400" dirty="0"/>
          </a:p>
        </p:txBody>
      </p:sp>
      <p:sp>
        <p:nvSpPr>
          <p:cNvPr id="13" name="Text 11"/>
          <p:cNvSpPr/>
          <p:nvPr/>
        </p:nvSpPr>
        <p:spPr>
          <a:xfrm>
            <a:off x="7681674" y="3958947"/>
            <a:ext cx="6008965" cy="586740"/>
          </a:xfrm>
          <a:prstGeom prst="rect">
            <a:avLst/>
          </a:prstGeom>
          <a:noFill/>
          <a:ln/>
        </p:spPr>
        <p:txBody>
          <a:bodyPr wrap="square" lIns="0" tIns="0" rIns="0" bIns="0" rtlCol="0" anchor="t"/>
          <a:lstStyle/>
          <a:p>
            <a:pPr algn="l" indent="0" marL="0">
              <a:lnSpc>
                <a:spcPts val="2300"/>
              </a:lnSpc>
              <a:buNone/>
            </a:pPr>
            <a:r>
              <a:rPr lang="en-US" sz="1400" dirty="0">
                <a:solidFill>
                  <a:srgbClr val="D6D9D7"/>
                </a:solidFill>
                <a:latin typeface="Inter" pitchFamily="34" charset="0"/>
                <a:ea typeface="Inter" pitchFamily="34" charset="-122"/>
                <a:cs typeface="Inter" pitchFamily="34" charset="-120"/>
              </a:rPr>
              <a:t>We investigate measurable patterns in word choice, sentiment polarity, and rhetorical strategies across diverse news sources.</a:t>
            </a:r>
            <a:endParaRPr lang="en-US" sz="1400" dirty="0"/>
          </a:p>
        </p:txBody>
      </p:sp>
      <p:sp>
        <p:nvSpPr>
          <p:cNvPr id="14" name="Text 12"/>
          <p:cNvSpPr/>
          <p:nvPr/>
        </p:nvSpPr>
        <p:spPr>
          <a:xfrm>
            <a:off x="733544" y="5026938"/>
            <a:ext cx="3525560" cy="343733"/>
          </a:xfrm>
          <a:prstGeom prst="rect">
            <a:avLst/>
          </a:prstGeom>
          <a:noFill/>
          <a:ln/>
        </p:spPr>
        <p:txBody>
          <a:bodyPr wrap="none" lIns="0" tIns="0" rIns="0" bIns="0" rtlCol="0" anchor="t"/>
          <a:lstStyle/>
          <a:p>
            <a:pPr algn="l" indent="0" marL="0">
              <a:lnSpc>
                <a:spcPts val="2700"/>
              </a:lnSpc>
              <a:buNone/>
            </a:pPr>
            <a:r>
              <a:rPr lang="en-US" sz="2150" dirty="0">
                <a:solidFill>
                  <a:srgbClr val="F7F7F8"/>
                </a:solidFill>
                <a:latin typeface="DM Sans Medium" pitchFamily="34" charset="0"/>
                <a:ea typeface="DM Sans Medium" pitchFamily="34" charset="-122"/>
                <a:cs typeface="DM Sans Medium" pitchFamily="34" charset="-120"/>
              </a:rPr>
              <a:t>Why This Research Matters</a:t>
            </a:r>
            <a:endParaRPr lang="en-US" sz="2150" dirty="0"/>
          </a:p>
        </p:txBody>
      </p:sp>
      <p:pic>
        <p:nvPicPr>
          <p:cNvPr id="15" name="Image 0" descr="preencoded.png">    </p:cNvPr>
          <p:cNvPicPr>
            <a:picLocks noChangeAspect="1"/>
          </p:cNvPicPr>
          <p:nvPr/>
        </p:nvPicPr>
        <p:blipFill>
          <a:blip r:embed="rId1"/>
          <a:stretch>
            <a:fillRect/>
          </a:stretch>
        </p:blipFill>
        <p:spPr>
          <a:xfrm>
            <a:off x="733544" y="5645706"/>
            <a:ext cx="458391" cy="458391"/>
          </a:xfrm>
          <a:prstGeom prst="rect">
            <a:avLst/>
          </a:prstGeom>
        </p:spPr>
      </p:pic>
      <p:sp>
        <p:nvSpPr>
          <p:cNvPr id="16" name="Text 13"/>
          <p:cNvSpPr/>
          <p:nvPr/>
        </p:nvSpPr>
        <p:spPr>
          <a:xfrm>
            <a:off x="733544" y="6333292"/>
            <a:ext cx="2921198" cy="286464"/>
          </a:xfrm>
          <a:prstGeom prst="rect">
            <a:avLst/>
          </a:prstGeom>
          <a:noFill/>
          <a:ln/>
        </p:spPr>
        <p:txBody>
          <a:bodyPr wrap="none" lIns="0" tIns="0" rIns="0" bIns="0" rtlCol="0" anchor="t"/>
          <a:lstStyle/>
          <a:p>
            <a:pPr algn="l" indent="0" marL="0">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Encourages Media Literacy</a:t>
            </a:r>
            <a:endParaRPr lang="en-US" sz="1800" dirty="0"/>
          </a:p>
        </p:txBody>
      </p:sp>
      <p:sp>
        <p:nvSpPr>
          <p:cNvPr id="17" name="Text 14"/>
          <p:cNvSpPr/>
          <p:nvPr/>
        </p:nvSpPr>
        <p:spPr>
          <a:xfrm>
            <a:off x="733544" y="6729770"/>
            <a:ext cx="4234934" cy="880110"/>
          </a:xfrm>
          <a:prstGeom prst="rect">
            <a:avLst/>
          </a:prstGeom>
          <a:noFill/>
          <a:ln/>
        </p:spPr>
        <p:txBody>
          <a:bodyPr wrap="square" lIns="0" tIns="0" rIns="0" bIns="0" rtlCol="0" anchor="t"/>
          <a:lstStyle/>
          <a:p>
            <a:pPr algn="l" indent="0" marL="0">
              <a:lnSpc>
                <a:spcPts val="2300"/>
              </a:lnSpc>
              <a:buNone/>
            </a:pPr>
            <a:r>
              <a:rPr lang="en-US" sz="1400" dirty="0">
                <a:solidFill>
                  <a:srgbClr val="D6D9D7"/>
                </a:solidFill>
                <a:latin typeface="Inter" pitchFamily="34" charset="0"/>
                <a:ea typeface="Inter" pitchFamily="34" charset="-122"/>
                <a:cs typeface="Inter" pitchFamily="34" charset="-120"/>
              </a:rPr>
              <a:t>Empowers readers to recognize framing techniques and develop critical consumption habits in an information-saturated landscape</a:t>
            </a:r>
            <a:endParaRPr lang="en-US" sz="1400" dirty="0"/>
          </a:p>
        </p:txBody>
      </p:sp>
      <p:pic>
        <p:nvPicPr>
          <p:cNvPr id="18" name="Image 1" descr="preencoded.png">    </p:cNvPr>
          <p:cNvPicPr>
            <a:picLocks noChangeAspect="1"/>
          </p:cNvPicPr>
          <p:nvPr/>
        </p:nvPicPr>
        <p:blipFill>
          <a:blip r:embed="rId2"/>
          <a:stretch>
            <a:fillRect/>
          </a:stretch>
        </p:blipFill>
        <p:spPr>
          <a:xfrm>
            <a:off x="5197673" y="5645706"/>
            <a:ext cx="458391" cy="458391"/>
          </a:xfrm>
          <a:prstGeom prst="rect">
            <a:avLst/>
          </a:prstGeom>
        </p:spPr>
      </p:pic>
      <p:sp>
        <p:nvSpPr>
          <p:cNvPr id="19" name="Text 15"/>
          <p:cNvSpPr/>
          <p:nvPr/>
        </p:nvSpPr>
        <p:spPr>
          <a:xfrm>
            <a:off x="5197673" y="6333292"/>
            <a:ext cx="2834283" cy="286464"/>
          </a:xfrm>
          <a:prstGeom prst="rect">
            <a:avLst/>
          </a:prstGeom>
          <a:noFill/>
          <a:ln/>
        </p:spPr>
        <p:txBody>
          <a:bodyPr wrap="none" lIns="0" tIns="0" rIns="0" bIns="0" rtlCol="0" anchor="t"/>
          <a:lstStyle/>
          <a:p>
            <a:pPr algn="l" indent="0" marL="0">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Quantifies Ideological Bias</a:t>
            </a:r>
            <a:endParaRPr lang="en-US" sz="1800" dirty="0"/>
          </a:p>
        </p:txBody>
      </p:sp>
      <p:sp>
        <p:nvSpPr>
          <p:cNvPr id="20" name="Text 16"/>
          <p:cNvSpPr/>
          <p:nvPr/>
        </p:nvSpPr>
        <p:spPr>
          <a:xfrm>
            <a:off x="5197673" y="6729770"/>
            <a:ext cx="4234934" cy="880110"/>
          </a:xfrm>
          <a:prstGeom prst="rect">
            <a:avLst/>
          </a:prstGeom>
          <a:noFill/>
          <a:ln/>
        </p:spPr>
        <p:txBody>
          <a:bodyPr wrap="square" lIns="0" tIns="0" rIns="0" bIns="0" rtlCol="0" anchor="t"/>
          <a:lstStyle/>
          <a:p>
            <a:pPr algn="l" indent="0" marL="0">
              <a:lnSpc>
                <a:spcPts val="2300"/>
              </a:lnSpc>
              <a:buNone/>
            </a:pPr>
            <a:r>
              <a:rPr lang="en-US" sz="1400" dirty="0">
                <a:solidFill>
                  <a:srgbClr val="D6D9D7"/>
                </a:solidFill>
                <a:latin typeface="Inter" pitchFamily="34" charset="0"/>
                <a:ea typeface="Inter" pitchFamily="34" charset="-122"/>
                <a:cs typeface="Inter" pitchFamily="34" charset="-120"/>
              </a:rPr>
              <a:t>Transforms subjective observations into measurable metrics through natural language processing and computational analysis</a:t>
            </a:r>
            <a:endParaRPr lang="en-US" sz="1400" dirty="0"/>
          </a:p>
        </p:txBody>
      </p:sp>
      <p:pic>
        <p:nvPicPr>
          <p:cNvPr id="21" name="Image 2" descr="preencoded.png">    </p:cNvPr>
          <p:cNvPicPr>
            <a:picLocks noChangeAspect="1"/>
          </p:cNvPicPr>
          <p:nvPr/>
        </p:nvPicPr>
        <p:blipFill>
          <a:blip r:embed="rId3"/>
          <a:stretch>
            <a:fillRect/>
          </a:stretch>
        </p:blipFill>
        <p:spPr>
          <a:xfrm>
            <a:off x="9661803" y="5645706"/>
            <a:ext cx="458391" cy="458391"/>
          </a:xfrm>
          <a:prstGeom prst="rect">
            <a:avLst/>
          </a:prstGeom>
        </p:spPr>
      </p:pic>
      <p:sp>
        <p:nvSpPr>
          <p:cNvPr id="22" name="Text 17"/>
          <p:cNvSpPr/>
          <p:nvPr/>
        </p:nvSpPr>
        <p:spPr>
          <a:xfrm>
            <a:off x="9661803" y="6333292"/>
            <a:ext cx="2292310" cy="286464"/>
          </a:xfrm>
          <a:prstGeom prst="rect">
            <a:avLst/>
          </a:prstGeom>
          <a:noFill/>
          <a:ln/>
        </p:spPr>
        <p:txBody>
          <a:bodyPr wrap="none" lIns="0" tIns="0" rIns="0" bIns="0" rtlCol="0" anchor="t"/>
          <a:lstStyle/>
          <a:p>
            <a:pPr algn="l" indent="0" marL="0">
              <a:lnSpc>
                <a:spcPts val="2250"/>
              </a:lnSpc>
              <a:buNone/>
            </a:pPr>
            <a:r>
              <a:rPr lang="en-US" sz="1800" dirty="0">
                <a:solidFill>
                  <a:srgbClr val="D6D9D7"/>
                </a:solidFill>
                <a:latin typeface="DM Sans Medium" pitchFamily="34" charset="0"/>
                <a:ea typeface="DM Sans Medium" pitchFamily="34" charset="-122"/>
                <a:cs typeface="DM Sans Medium" pitchFamily="34" charset="-120"/>
              </a:rPr>
              <a:t>Bridges Disciplines</a:t>
            </a:r>
            <a:endParaRPr lang="en-US" sz="1800" dirty="0"/>
          </a:p>
        </p:txBody>
      </p:sp>
      <p:sp>
        <p:nvSpPr>
          <p:cNvPr id="23" name="Text 18"/>
          <p:cNvSpPr/>
          <p:nvPr/>
        </p:nvSpPr>
        <p:spPr>
          <a:xfrm>
            <a:off x="9661803" y="6729770"/>
            <a:ext cx="4235053" cy="880110"/>
          </a:xfrm>
          <a:prstGeom prst="rect">
            <a:avLst/>
          </a:prstGeom>
          <a:noFill/>
          <a:ln/>
        </p:spPr>
        <p:txBody>
          <a:bodyPr wrap="square" lIns="0" tIns="0" rIns="0" bIns="0" rtlCol="0" anchor="t"/>
          <a:lstStyle/>
          <a:p>
            <a:pPr algn="l" indent="0" marL="0">
              <a:lnSpc>
                <a:spcPts val="2300"/>
              </a:lnSpc>
              <a:buNone/>
            </a:pPr>
            <a:r>
              <a:rPr lang="en-US" sz="1400" dirty="0">
                <a:solidFill>
                  <a:srgbClr val="D6D9D7"/>
                </a:solidFill>
                <a:latin typeface="Inter" pitchFamily="34" charset="0"/>
                <a:ea typeface="Inter" pitchFamily="34" charset="-122"/>
                <a:cs typeface="Inter" pitchFamily="34" charset="-120"/>
              </a:rPr>
              <a:t>Combines humanities scholarship with data science methodologies, creating new pathways for understanding communication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5319" y="443627"/>
            <a:ext cx="8525470" cy="504230"/>
          </a:xfrm>
          <a:prstGeom prst="rect">
            <a:avLst/>
          </a:prstGeom>
          <a:noFill/>
          <a:ln/>
        </p:spPr>
        <p:txBody>
          <a:bodyPr wrap="none" lIns="0" tIns="0" rIns="0" bIns="0" rtlCol="0" anchor="t"/>
          <a:lstStyle/>
          <a:p>
            <a:pPr algn="l" indent="0" marL="0">
              <a:lnSpc>
                <a:spcPts val="3950"/>
              </a:lnSpc>
              <a:buNone/>
            </a:pPr>
            <a:r>
              <a:rPr lang="en-US" sz="3150" dirty="0">
                <a:solidFill>
                  <a:srgbClr val="F7F7F8"/>
                </a:solidFill>
                <a:latin typeface="DM Sans Medium" pitchFamily="34" charset="0"/>
                <a:ea typeface="DM Sans Medium" pitchFamily="34" charset="-122"/>
                <a:cs typeface="DM Sans Medium" pitchFamily="34" charset="-120"/>
              </a:rPr>
              <a:t>Theoretical Foundations: How Framing Works</a:t>
            </a:r>
            <a:endParaRPr lang="en-US" sz="3150" dirty="0"/>
          </a:p>
        </p:txBody>
      </p:sp>
      <p:sp>
        <p:nvSpPr>
          <p:cNvPr id="3" name="Text 1"/>
          <p:cNvSpPr/>
          <p:nvPr/>
        </p:nvSpPr>
        <p:spPr>
          <a:xfrm>
            <a:off x="645319" y="1270516"/>
            <a:ext cx="13339763" cy="516255"/>
          </a:xfrm>
          <a:prstGeom prst="rect">
            <a:avLst/>
          </a:prstGeom>
          <a:noFill/>
          <a:ln/>
        </p:spPr>
        <p:txBody>
          <a:bodyPr wrap="square" lIns="0" tIns="0" rIns="0" bIns="0" rtlCol="0" anchor="t"/>
          <a:lstStyle/>
          <a:p>
            <a:pPr algn="l" indent="0" marL="0">
              <a:lnSpc>
                <a:spcPts val="2000"/>
              </a:lnSpc>
              <a:buNone/>
            </a:pPr>
            <a:r>
              <a:rPr lang="en-US" sz="1250" dirty="0">
                <a:solidFill>
                  <a:srgbClr val="D6D9D7"/>
                </a:solidFill>
                <a:latin typeface="Inter" pitchFamily="34" charset="0"/>
                <a:ea typeface="Inter" pitchFamily="34" charset="-122"/>
                <a:cs typeface="Inter" pitchFamily="34" charset="-120"/>
              </a:rPr>
              <a:t>Our research builds on decades of communication theory and critical discourse analysis. These foundational frameworks explain how media shapes public understanding through strategic presentation of information.</a:t>
            </a:r>
            <a:endParaRPr lang="en-US" sz="1250" dirty="0"/>
          </a:p>
        </p:txBody>
      </p:sp>
      <p:pic>
        <p:nvPicPr>
          <p:cNvPr id="4" name="Image 0" descr="preencoded.png">    </p:cNvPr>
          <p:cNvPicPr>
            <a:picLocks noChangeAspect="1"/>
          </p:cNvPicPr>
          <p:nvPr/>
        </p:nvPicPr>
        <p:blipFill>
          <a:blip r:embed="rId1"/>
          <a:stretch>
            <a:fillRect/>
          </a:stretch>
        </p:blipFill>
        <p:spPr>
          <a:xfrm>
            <a:off x="645319" y="1968222"/>
            <a:ext cx="6669881" cy="645319"/>
          </a:xfrm>
          <a:prstGeom prst="rect">
            <a:avLst/>
          </a:prstGeom>
        </p:spPr>
      </p:pic>
      <p:sp>
        <p:nvSpPr>
          <p:cNvPr id="5" name="Text 2"/>
          <p:cNvSpPr/>
          <p:nvPr/>
        </p:nvSpPr>
        <p:spPr>
          <a:xfrm>
            <a:off x="806648" y="2774871"/>
            <a:ext cx="2016800" cy="252055"/>
          </a:xfrm>
          <a:prstGeom prst="rect">
            <a:avLst/>
          </a:prstGeom>
          <a:noFill/>
          <a:ln/>
        </p:spPr>
        <p:txBody>
          <a:bodyPr wrap="none" lIns="0" tIns="0" rIns="0" bIns="0" rtlCol="0" anchor="t"/>
          <a:lstStyle/>
          <a:p>
            <a:pPr algn="l" indent="0" marL="0">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Event Occurs</a:t>
            </a:r>
            <a:endParaRPr lang="en-US" sz="1550" dirty="0"/>
          </a:p>
        </p:txBody>
      </p:sp>
      <p:sp>
        <p:nvSpPr>
          <p:cNvPr id="6" name="Text 3"/>
          <p:cNvSpPr/>
          <p:nvPr/>
        </p:nvSpPr>
        <p:spPr>
          <a:xfrm>
            <a:off x="806648" y="3123724"/>
            <a:ext cx="6347222" cy="258128"/>
          </a:xfrm>
          <a:prstGeom prst="rect">
            <a:avLst/>
          </a:prstGeom>
          <a:noFill/>
          <a:ln/>
        </p:spPr>
        <p:txBody>
          <a:bodyPr wrap="none" lIns="0" tIns="0" rIns="0" bIns="0" rtlCol="0" anchor="t"/>
          <a:lstStyle/>
          <a:p>
            <a:pPr algn="l" indent="0" marL="0">
              <a:lnSpc>
                <a:spcPts val="2000"/>
              </a:lnSpc>
              <a:buNone/>
            </a:pPr>
            <a:r>
              <a:rPr lang="en-US" sz="1250" dirty="0">
                <a:solidFill>
                  <a:srgbClr val="D6D9D7"/>
                </a:solidFill>
                <a:latin typeface="Inter" pitchFamily="34" charset="0"/>
                <a:ea typeface="Inter" pitchFamily="34" charset="-122"/>
                <a:cs typeface="Inter" pitchFamily="34" charset="-120"/>
              </a:rPr>
              <a:t>An objective happening in the real world</a:t>
            </a:r>
            <a:endParaRPr lang="en-US" sz="1250" dirty="0"/>
          </a:p>
        </p:txBody>
      </p:sp>
      <p:pic>
        <p:nvPicPr>
          <p:cNvPr id="7" name="Image 1" descr="preencoded.png">    </p:cNvPr>
          <p:cNvPicPr>
            <a:picLocks noChangeAspect="1"/>
          </p:cNvPicPr>
          <p:nvPr/>
        </p:nvPicPr>
        <p:blipFill>
          <a:blip r:embed="rId2"/>
          <a:stretch>
            <a:fillRect/>
          </a:stretch>
        </p:blipFill>
        <p:spPr>
          <a:xfrm>
            <a:off x="7315200" y="1968222"/>
            <a:ext cx="6669881" cy="645319"/>
          </a:xfrm>
          <a:prstGeom prst="rect">
            <a:avLst/>
          </a:prstGeom>
        </p:spPr>
      </p:pic>
      <p:sp>
        <p:nvSpPr>
          <p:cNvPr id="8" name="Text 4"/>
          <p:cNvSpPr/>
          <p:nvPr/>
        </p:nvSpPr>
        <p:spPr>
          <a:xfrm>
            <a:off x="7476530" y="2774871"/>
            <a:ext cx="2016800" cy="252055"/>
          </a:xfrm>
          <a:prstGeom prst="rect">
            <a:avLst/>
          </a:prstGeom>
          <a:noFill/>
          <a:ln/>
        </p:spPr>
        <p:txBody>
          <a:bodyPr wrap="none" lIns="0" tIns="0" rIns="0" bIns="0" rtlCol="0" anchor="t"/>
          <a:lstStyle/>
          <a:p>
            <a:pPr algn="l" indent="0" marL="0">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Language Selection</a:t>
            </a:r>
            <a:endParaRPr lang="en-US" sz="1550" dirty="0"/>
          </a:p>
        </p:txBody>
      </p:sp>
      <p:sp>
        <p:nvSpPr>
          <p:cNvPr id="9" name="Text 5"/>
          <p:cNvSpPr/>
          <p:nvPr/>
        </p:nvSpPr>
        <p:spPr>
          <a:xfrm>
            <a:off x="7476530" y="3123724"/>
            <a:ext cx="6347222" cy="258128"/>
          </a:xfrm>
          <a:prstGeom prst="rect">
            <a:avLst/>
          </a:prstGeom>
          <a:noFill/>
          <a:ln/>
        </p:spPr>
        <p:txBody>
          <a:bodyPr wrap="none" lIns="0" tIns="0" rIns="0" bIns="0" rtlCol="0" anchor="t"/>
          <a:lstStyle/>
          <a:p>
            <a:pPr algn="l" indent="0" marL="0">
              <a:lnSpc>
                <a:spcPts val="2000"/>
              </a:lnSpc>
              <a:buNone/>
            </a:pPr>
            <a:r>
              <a:rPr lang="en-US" sz="1250" dirty="0">
                <a:solidFill>
                  <a:srgbClr val="D6D9D7"/>
                </a:solidFill>
                <a:latin typeface="Inter" pitchFamily="34" charset="0"/>
                <a:ea typeface="Inter" pitchFamily="34" charset="-122"/>
                <a:cs typeface="Inter" pitchFamily="34" charset="-120"/>
              </a:rPr>
              <a:t>Journalists choose specific words and framing</a:t>
            </a:r>
            <a:endParaRPr lang="en-US" sz="1250" dirty="0"/>
          </a:p>
        </p:txBody>
      </p:sp>
      <p:pic>
        <p:nvPicPr>
          <p:cNvPr id="10" name="Image 2" descr="preencoded.png">    </p:cNvPr>
          <p:cNvPicPr>
            <a:picLocks noChangeAspect="1"/>
          </p:cNvPicPr>
          <p:nvPr/>
        </p:nvPicPr>
        <p:blipFill>
          <a:blip r:embed="rId3"/>
          <a:stretch>
            <a:fillRect/>
          </a:stretch>
        </p:blipFill>
        <p:spPr>
          <a:xfrm>
            <a:off x="645319" y="3543181"/>
            <a:ext cx="6669881" cy="645319"/>
          </a:xfrm>
          <a:prstGeom prst="rect">
            <a:avLst/>
          </a:prstGeom>
        </p:spPr>
      </p:pic>
      <p:sp>
        <p:nvSpPr>
          <p:cNvPr id="11" name="Text 6"/>
          <p:cNvSpPr/>
          <p:nvPr/>
        </p:nvSpPr>
        <p:spPr>
          <a:xfrm>
            <a:off x="806648" y="4349829"/>
            <a:ext cx="2016800" cy="252055"/>
          </a:xfrm>
          <a:prstGeom prst="rect">
            <a:avLst/>
          </a:prstGeom>
          <a:noFill/>
          <a:ln/>
        </p:spPr>
        <p:txBody>
          <a:bodyPr wrap="none" lIns="0" tIns="0" rIns="0" bIns="0" rtlCol="0" anchor="t"/>
          <a:lstStyle/>
          <a:p>
            <a:pPr algn="l" indent="0" marL="0">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Framing Applied</a:t>
            </a:r>
            <a:endParaRPr lang="en-US" sz="1550" dirty="0"/>
          </a:p>
        </p:txBody>
      </p:sp>
      <p:sp>
        <p:nvSpPr>
          <p:cNvPr id="12" name="Text 7"/>
          <p:cNvSpPr/>
          <p:nvPr/>
        </p:nvSpPr>
        <p:spPr>
          <a:xfrm>
            <a:off x="806648" y="4698683"/>
            <a:ext cx="6347222" cy="258128"/>
          </a:xfrm>
          <a:prstGeom prst="rect">
            <a:avLst/>
          </a:prstGeom>
          <a:noFill/>
          <a:ln/>
        </p:spPr>
        <p:txBody>
          <a:bodyPr wrap="none" lIns="0" tIns="0" rIns="0" bIns="0" rtlCol="0" anchor="t"/>
          <a:lstStyle/>
          <a:p>
            <a:pPr algn="l" indent="0" marL="0">
              <a:lnSpc>
                <a:spcPts val="2000"/>
              </a:lnSpc>
              <a:buNone/>
            </a:pPr>
            <a:r>
              <a:rPr lang="en-US" sz="1250" dirty="0">
                <a:solidFill>
                  <a:srgbClr val="D6D9D7"/>
                </a:solidFill>
                <a:latin typeface="Inter" pitchFamily="34" charset="0"/>
                <a:ea typeface="Inter" pitchFamily="34" charset="-122"/>
                <a:cs typeface="Inter" pitchFamily="34" charset="-120"/>
              </a:rPr>
              <a:t>Information packaged with interpretive cues</a:t>
            </a:r>
            <a:endParaRPr lang="en-US" sz="1250" dirty="0"/>
          </a:p>
        </p:txBody>
      </p:sp>
      <p:pic>
        <p:nvPicPr>
          <p:cNvPr id="13" name="Image 3" descr="preencoded.png">    </p:cNvPr>
          <p:cNvPicPr>
            <a:picLocks noChangeAspect="1"/>
          </p:cNvPicPr>
          <p:nvPr/>
        </p:nvPicPr>
        <p:blipFill>
          <a:blip r:embed="rId4"/>
          <a:stretch>
            <a:fillRect/>
          </a:stretch>
        </p:blipFill>
        <p:spPr>
          <a:xfrm>
            <a:off x="7315200" y="3543181"/>
            <a:ext cx="6669881" cy="645319"/>
          </a:xfrm>
          <a:prstGeom prst="rect">
            <a:avLst/>
          </a:prstGeom>
        </p:spPr>
      </p:pic>
      <p:sp>
        <p:nvSpPr>
          <p:cNvPr id="14" name="Text 8"/>
          <p:cNvSpPr/>
          <p:nvPr/>
        </p:nvSpPr>
        <p:spPr>
          <a:xfrm>
            <a:off x="7476530" y="4349829"/>
            <a:ext cx="2016800" cy="252055"/>
          </a:xfrm>
          <a:prstGeom prst="rect">
            <a:avLst/>
          </a:prstGeom>
          <a:noFill/>
          <a:ln/>
        </p:spPr>
        <p:txBody>
          <a:bodyPr wrap="none" lIns="0" tIns="0" rIns="0" bIns="0" rtlCol="0" anchor="t"/>
          <a:lstStyle/>
          <a:p>
            <a:pPr algn="l" indent="0" marL="0">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Public Perception</a:t>
            </a:r>
            <a:endParaRPr lang="en-US" sz="1550" dirty="0"/>
          </a:p>
        </p:txBody>
      </p:sp>
      <p:sp>
        <p:nvSpPr>
          <p:cNvPr id="15" name="Text 9"/>
          <p:cNvSpPr/>
          <p:nvPr/>
        </p:nvSpPr>
        <p:spPr>
          <a:xfrm>
            <a:off x="7476530" y="4698683"/>
            <a:ext cx="6347222" cy="258128"/>
          </a:xfrm>
          <a:prstGeom prst="rect">
            <a:avLst/>
          </a:prstGeom>
          <a:noFill/>
          <a:ln/>
        </p:spPr>
        <p:txBody>
          <a:bodyPr wrap="none" lIns="0" tIns="0" rIns="0" bIns="0" rtlCol="0" anchor="t"/>
          <a:lstStyle/>
          <a:p>
            <a:pPr algn="l" indent="0" marL="0">
              <a:lnSpc>
                <a:spcPts val="2000"/>
              </a:lnSpc>
              <a:buNone/>
            </a:pPr>
            <a:r>
              <a:rPr lang="en-US" sz="1250" dirty="0">
                <a:solidFill>
                  <a:srgbClr val="D6D9D7"/>
                </a:solidFill>
                <a:latin typeface="Inter" pitchFamily="34" charset="0"/>
                <a:ea typeface="Inter" pitchFamily="34" charset="-122"/>
                <a:cs typeface="Inter" pitchFamily="34" charset="-120"/>
              </a:rPr>
              <a:t>Audiences form opinions based on framing</a:t>
            </a:r>
            <a:endParaRPr lang="en-US" sz="1250" dirty="0"/>
          </a:p>
        </p:txBody>
      </p:sp>
      <p:sp>
        <p:nvSpPr>
          <p:cNvPr id="16" name="Shape 10"/>
          <p:cNvSpPr/>
          <p:nvPr/>
        </p:nvSpPr>
        <p:spPr>
          <a:xfrm>
            <a:off x="645319" y="5299591"/>
            <a:ext cx="4338995" cy="2491859"/>
          </a:xfrm>
          <a:prstGeom prst="roundRect">
            <a:avLst>
              <a:gd name="adj" fmla="val 971"/>
            </a:avLst>
          </a:prstGeom>
          <a:solidFill>
            <a:srgbClr val="2D3133"/>
          </a:solidFill>
          <a:ln w="22860">
            <a:solidFill>
              <a:srgbClr val="65696B"/>
            </a:solidFill>
            <a:prstDash val="solid"/>
          </a:ln>
        </p:spPr>
      </p:sp>
      <p:sp>
        <p:nvSpPr>
          <p:cNvPr id="17" name="Shape 11"/>
          <p:cNvSpPr/>
          <p:nvPr/>
        </p:nvSpPr>
        <p:spPr>
          <a:xfrm>
            <a:off x="668179" y="5322451"/>
            <a:ext cx="4293275" cy="483989"/>
          </a:xfrm>
          <a:prstGeom prst="rect">
            <a:avLst/>
          </a:prstGeom>
          <a:solidFill>
            <a:srgbClr val="4C5052"/>
          </a:solidFill>
          <a:ln/>
        </p:spPr>
      </p:sp>
      <p:pic>
        <p:nvPicPr>
          <p:cNvPr id="18" name="Image 4" descr="preencoded.png">    </p:cNvPr>
          <p:cNvPicPr>
            <a:picLocks noChangeAspect="1"/>
          </p:cNvPicPr>
          <p:nvPr/>
        </p:nvPicPr>
        <p:blipFill>
          <a:blip r:embed="rId5"/>
          <a:stretch>
            <a:fillRect/>
          </a:stretch>
        </p:blipFill>
        <p:spPr>
          <a:xfrm>
            <a:off x="2693789" y="5413177"/>
            <a:ext cx="241935" cy="302419"/>
          </a:xfrm>
          <a:prstGeom prst="rect">
            <a:avLst/>
          </a:prstGeom>
        </p:spPr>
      </p:pic>
      <p:sp>
        <p:nvSpPr>
          <p:cNvPr id="19" name="Text 12"/>
          <p:cNvSpPr/>
          <p:nvPr/>
        </p:nvSpPr>
        <p:spPr>
          <a:xfrm>
            <a:off x="829508" y="5967770"/>
            <a:ext cx="2943820" cy="252055"/>
          </a:xfrm>
          <a:prstGeom prst="rect">
            <a:avLst/>
          </a:prstGeom>
          <a:noFill/>
          <a:ln/>
        </p:spPr>
        <p:txBody>
          <a:bodyPr wrap="none" lIns="0" tIns="0" rIns="0" bIns="0" rtlCol="0" anchor="t"/>
          <a:lstStyle/>
          <a:p>
            <a:pPr algn="l" indent="0" marL="0">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Framing Theory (Entman, 1993)</a:t>
            </a:r>
            <a:endParaRPr lang="en-US" sz="1550" dirty="0"/>
          </a:p>
        </p:txBody>
      </p:sp>
      <p:sp>
        <p:nvSpPr>
          <p:cNvPr id="20" name="Text 13"/>
          <p:cNvSpPr/>
          <p:nvPr/>
        </p:nvSpPr>
        <p:spPr>
          <a:xfrm>
            <a:off x="829508" y="6316623"/>
            <a:ext cx="3970615" cy="1290638"/>
          </a:xfrm>
          <a:prstGeom prst="rect">
            <a:avLst/>
          </a:prstGeom>
          <a:noFill/>
          <a:ln/>
        </p:spPr>
        <p:txBody>
          <a:bodyPr wrap="square" lIns="0" tIns="0" rIns="0" bIns="0" rtlCol="0" anchor="t"/>
          <a:lstStyle/>
          <a:p>
            <a:pPr algn="l" indent="0" marL="0">
              <a:lnSpc>
                <a:spcPts val="2000"/>
              </a:lnSpc>
              <a:buNone/>
            </a:pPr>
            <a:r>
              <a:rPr lang="en-US" sz="1250" dirty="0">
                <a:solidFill>
                  <a:srgbClr val="D6D9D7"/>
                </a:solidFill>
                <a:latin typeface="Inter" pitchFamily="34" charset="0"/>
                <a:ea typeface="Inter" pitchFamily="34" charset="-122"/>
                <a:cs typeface="Inter" pitchFamily="34" charset="-120"/>
              </a:rPr>
              <a:t>Media selects and emphasizes specific aspects of reality to promote particular interpretations. By highlighting certain elements while obscuring others, journalists construct narratives that guide audience understanding.</a:t>
            </a:r>
            <a:endParaRPr lang="en-US" sz="1250" dirty="0"/>
          </a:p>
        </p:txBody>
      </p:sp>
      <p:sp>
        <p:nvSpPr>
          <p:cNvPr id="21" name="Shape 14"/>
          <p:cNvSpPr/>
          <p:nvPr/>
        </p:nvSpPr>
        <p:spPr>
          <a:xfrm>
            <a:off x="5145643" y="5299591"/>
            <a:ext cx="4338995" cy="2491859"/>
          </a:xfrm>
          <a:prstGeom prst="roundRect">
            <a:avLst>
              <a:gd name="adj" fmla="val 971"/>
            </a:avLst>
          </a:prstGeom>
          <a:solidFill>
            <a:srgbClr val="2D3133"/>
          </a:solidFill>
          <a:ln w="22860">
            <a:solidFill>
              <a:srgbClr val="65696B"/>
            </a:solidFill>
            <a:prstDash val="solid"/>
          </a:ln>
        </p:spPr>
      </p:sp>
      <p:sp>
        <p:nvSpPr>
          <p:cNvPr id="22" name="Shape 15"/>
          <p:cNvSpPr/>
          <p:nvPr/>
        </p:nvSpPr>
        <p:spPr>
          <a:xfrm>
            <a:off x="5168503" y="5322451"/>
            <a:ext cx="4293275" cy="483989"/>
          </a:xfrm>
          <a:prstGeom prst="rect">
            <a:avLst/>
          </a:prstGeom>
          <a:solidFill>
            <a:srgbClr val="4C5052"/>
          </a:solidFill>
          <a:ln/>
        </p:spPr>
      </p:sp>
      <p:pic>
        <p:nvPicPr>
          <p:cNvPr id="23" name="Image 5" descr="preencoded.png">    </p:cNvPr>
          <p:cNvPicPr>
            <a:picLocks noChangeAspect="1"/>
          </p:cNvPicPr>
          <p:nvPr/>
        </p:nvPicPr>
        <p:blipFill>
          <a:blip r:embed="rId6"/>
          <a:stretch>
            <a:fillRect/>
          </a:stretch>
        </p:blipFill>
        <p:spPr>
          <a:xfrm>
            <a:off x="7194113" y="5413177"/>
            <a:ext cx="241935" cy="302419"/>
          </a:xfrm>
          <a:prstGeom prst="rect">
            <a:avLst/>
          </a:prstGeom>
        </p:spPr>
      </p:pic>
      <p:sp>
        <p:nvSpPr>
          <p:cNvPr id="24" name="Text 16"/>
          <p:cNvSpPr/>
          <p:nvPr/>
        </p:nvSpPr>
        <p:spPr>
          <a:xfrm>
            <a:off x="5329833" y="5967770"/>
            <a:ext cx="3970615" cy="504111"/>
          </a:xfrm>
          <a:prstGeom prst="rect">
            <a:avLst/>
          </a:prstGeom>
          <a:noFill/>
          <a:ln/>
        </p:spPr>
        <p:txBody>
          <a:bodyPr wrap="square" lIns="0" tIns="0" rIns="0" bIns="0" rtlCol="0" anchor="t"/>
          <a:lstStyle/>
          <a:p>
            <a:pPr algn="l" indent="0" marL="0">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Agenda-Setting Theory (McCombs &amp; Shaw, 1972)</a:t>
            </a:r>
            <a:endParaRPr lang="en-US" sz="1550" dirty="0"/>
          </a:p>
        </p:txBody>
      </p:sp>
      <p:sp>
        <p:nvSpPr>
          <p:cNvPr id="25" name="Text 17"/>
          <p:cNvSpPr/>
          <p:nvPr/>
        </p:nvSpPr>
        <p:spPr>
          <a:xfrm>
            <a:off x="5329833" y="6568678"/>
            <a:ext cx="3970615" cy="1032510"/>
          </a:xfrm>
          <a:prstGeom prst="rect">
            <a:avLst/>
          </a:prstGeom>
          <a:noFill/>
          <a:ln/>
        </p:spPr>
        <p:txBody>
          <a:bodyPr wrap="square" lIns="0" tIns="0" rIns="0" bIns="0" rtlCol="0" anchor="t"/>
          <a:lstStyle/>
          <a:p>
            <a:pPr algn="l" indent="0" marL="0">
              <a:lnSpc>
                <a:spcPts val="2000"/>
              </a:lnSpc>
              <a:buNone/>
            </a:pPr>
            <a:r>
              <a:rPr lang="en-US" sz="1250" dirty="0">
                <a:solidFill>
                  <a:srgbClr val="D6D9D7"/>
                </a:solidFill>
                <a:latin typeface="Inter" pitchFamily="34" charset="0"/>
                <a:ea typeface="Inter" pitchFamily="34" charset="-122"/>
                <a:cs typeface="Inter" pitchFamily="34" charset="-120"/>
              </a:rPr>
              <a:t>Media shapes public perception of issue importance and salience. Through repetition and prominence, outlets determine which topics demand public attention and debate.</a:t>
            </a:r>
            <a:endParaRPr lang="en-US" sz="1250" dirty="0"/>
          </a:p>
        </p:txBody>
      </p:sp>
      <p:sp>
        <p:nvSpPr>
          <p:cNvPr id="26" name="Shape 18"/>
          <p:cNvSpPr/>
          <p:nvPr/>
        </p:nvSpPr>
        <p:spPr>
          <a:xfrm>
            <a:off x="9645968" y="5299591"/>
            <a:ext cx="4338995" cy="2491859"/>
          </a:xfrm>
          <a:prstGeom prst="roundRect">
            <a:avLst>
              <a:gd name="adj" fmla="val 971"/>
            </a:avLst>
          </a:prstGeom>
          <a:solidFill>
            <a:srgbClr val="2D3133"/>
          </a:solidFill>
          <a:ln w="22860">
            <a:solidFill>
              <a:srgbClr val="65696B"/>
            </a:solidFill>
            <a:prstDash val="solid"/>
          </a:ln>
        </p:spPr>
      </p:sp>
      <p:sp>
        <p:nvSpPr>
          <p:cNvPr id="27" name="Shape 19"/>
          <p:cNvSpPr/>
          <p:nvPr/>
        </p:nvSpPr>
        <p:spPr>
          <a:xfrm>
            <a:off x="9668827" y="5322451"/>
            <a:ext cx="4293275" cy="483989"/>
          </a:xfrm>
          <a:prstGeom prst="rect">
            <a:avLst/>
          </a:prstGeom>
          <a:solidFill>
            <a:srgbClr val="4C5052"/>
          </a:solidFill>
          <a:ln/>
        </p:spPr>
      </p:sp>
      <p:pic>
        <p:nvPicPr>
          <p:cNvPr id="28" name="Image 6" descr="preencoded.png">    </p:cNvPr>
          <p:cNvPicPr>
            <a:picLocks noChangeAspect="1"/>
          </p:cNvPicPr>
          <p:nvPr/>
        </p:nvPicPr>
        <p:blipFill>
          <a:blip r:embed="rId7"/>
          <a:stretch>
            <a:fillRect/>
          </a:stretch>
        </p:blipFill>
        <p:spPr>
          <a:xfrm>
            <a:off x="11694438" y="5413177"/>
            <a:ext cx="241935" cy="302419"/>
          </a:xfrm>
          <a:prstGeom prst="rect">
            <a:avLst/>
          </a:prstGeom>
        </p:spPr>
      </p:pic>
      <p:sp>
        <p:nvSpPr>
          <p:cNvPr id="29" name="Text 20"/>
          <p:cNvSpPr/>
          <p:nvPr/>
        </p:nvSpPr>
        <p:spPr>
          <a:xfrm>
            <a:off x="9830157" y="5967770"/>
            <a:ext cx="3970615" cy="504111"/>
          </a:xfrm>
          <a:prstGeom prst="rect">
            <a:avLst/>
          </a:prstGeom>
          <a:noFill/>
          <a:ln/>
        </p:spPr>
        <p:txBody>
          <a:bodyPr wrap="square" lIns="0" tIns="0" rIns="0" bIns="0" rtlCol="0" anchor="t"/>
          <a:lstStyle/>
          <a:p>
            <a:pPr algn="l" indent="0" marL="0">
              <a:lnSpc>
                <a:spcPts val="1950"/>
              </a:lnSpc>
              <a:buNone/>
            </a:pPr>
            <a:r>
              <a:rPr lang="en-US" sz="1550" dirty="0">
                <a:solidFill>
                  <a:srgbClr val="D6D9D7"/>
                </a:solidFill>
                <a:latin typeface="DM Sans Medium" pitchFamily="34" charset="0"/>
                <a:ea typeface="DM Sans Medium" pitchFamily="34" charset="-122"/>
                <a:cs typeface="DM Sans Medium" pitchFamily="34" charset="-120"/>
              </a:rPr>
              <a:t>Critical Discourse Analysis (Fairclough, 1995)</a:t>
            </a:r>
            <a:endParaRPr lang="en-US" sz="1550" dirty="0"/>
          </a:p>
        </p:txBody>
      </p:sp>
      <p:sp>
        <p:nvSpPr>
          <p:cNvPr id="30" name="Text 21"/>
          <p:cNvSpPr/>
          <p:nvPr/>
        </p:nvSpPr>
        <p:spPr>
          <a:xfrm>
            <a:off x="9830157" y="6568678"/>
            <a:ext cx="3970615" cy="1032510"/>
          </a:xfrm>
          <a:prstGeom prst="rect">
            <a:avLst/>
          </a:prstGeom>
          <a:noFill/>
          <a:ln/>
        </p:spPr>
        <p:txBody>
          <a:bodyPr wrap="square" lIns="0" tIns="0" rIns="0" bIns="0" rtlCol="0" anchor="t"/>
          <a:lstStyle/>
          <a:p>
            <a:pPr algn="l" indent="0" marL="0">
              <a:lnSpc>
                <a:spcPts val="2000"/>
              </a:lnSpc>
              <a:buNone/>
            </a:pPr>
            <a:r>
              <a:rPr lang="en-US" sz="1250" dirty="0">
                <a:solidFill>
                  <a:srgbClr val="D6D9D7"/>
                </a:solidFill>
                <a:latin typeface="Inter" pitchFamily="34" charset="0"/>
                <a:ea typeface="Inter" pitchFamily="34" charset="-122"/>
                <a:cs typeface="Inter" pitchFamily="34" charset="-120"/>
              </a:rPr>
              <a:t>Language mirrors power structures and ideological commitments. Discourse analysis reveals how linguistic choices reflect and reinforce social hierarchies and worldviews.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272891"/>
            <a:ext cx="5169456"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Literature Review: Building on Prior Research</a:t>
            </a:r>
            <a:endParaRPr lang="en-US" sz="1950" dirty="0"/>
          </a:p>
        </p:txBody>
      </p:sp>
      <p:sp>
        <p:nvSpPr>
          <p:cNvPr id="3" name="Text 1"/>
          <p:cNvSpPr/>
          <p:nvPr/>
        </p:nvSpPr>
        <p:spPr>
          <a:xfrm>
            <a:off x="396835" y="831056"/>
            <a:ext cx="1488519" cy="185976"/>
          </a:xfrm>
          <a:prstGeom prst="rect">
            <a:avLst/>
          </a:prstGeom>
          <a:noFill/>
          <a:ln/>
        </p:spPr>
        <p:txBody>
          <a:bodyPr wrap="none" lIns="0" tIns="0" rIns="0" bIns="0" rtlCol="0" anchor="t"/>
          <a:lstStyle/>
          <a:p>
            <a:pPr algn="l" indent="0" marL="0">
              <a:lnSpc>
                <a:spcPts val="1450"/>
              </a:lnSpc>
              <a:buNone/>
            </a:pPr>
            <a:r>
              <a:rPr lang="en-US" sz="1150" dirty="0">
                <a:solidFill>
                  <a:srgbClr val="F7F7F8"/>
                </a:solidFill>
                <a:latin typeface="DM Sans Medium" pitchFamily="34" charset="0"/>
                <a:ea typeface="DM Sans Medium" pitchFamily="34" charset="-122"/>
                <a:cs typeface="DM Sans Medium" pitchFamily="34" charset="-120"/>
              </a:rPr>
              <a:t>Prior Studies</a:t>
            </a:r>
            <a:endParaRPr lang="en-US" sz="1150" dirty="0"/>
          </a:p>
        </p:txBody>
      </p:sp>
      <p:sp>
        <p:nvSpPr>
          <p:cNvPr id="4" name="Text 2"/>
          <p:cNvSpPr/>
          <p:nvPr/>
        </p:nvSpPr>
        <p:spPr>
          <a:xfrm>
            <a:off x="396835" y="1116211"/>
            <a:ext cx="5389483" cy="475774"/>
          </a:xfrm>
          <a:prstGeom prst="rect">
            <a:avLst/>
          </a:prstGeom>
          <a:noFill/>
          <a:ln/>
        </p:spPr>
        <p:txBody>
          <a:bodyPr wrap="squar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Researchers have long examined political bias in news coverage, comparing outlets like Fox News versus CNN in the United States, or BBC versus Al Jazeera internationally. Recent work has incorporated NLP-based framing analysis through sentiment detection and keyword frequency mapping.</a:t>
            </a:r>
            <a:endParaRPr lang="en-US" sz="750" dirty="0"/>
          </a:p>
        </p:txBody>
      </p:sp>
      <p:sp>
        <p:nvSpPr>
          <p:cNvPr id="5" name="Text 3"/>
          <p:cNvSpPr/>
          <p:nvPr/>
        </p:nvSpPr>
        <p:spPr>
          <a:xfrm>
            <a:off x="396835" y="1681282"/>
            <a:ext cx="5389483" cy="317183"/>
          </a:xfrm>
          <a:prstGeom prst="rect">
            <a:avLst/>
          </a:prstGeom>
          <a:noFill/>
          <a:ln/>
        </p:spPr>
        <p:txBody>
          <a:bodyPr wrap="squar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However, most existing studies rely heavily on qualitative textual analysis and manual coding, limiting scalability and reproducibility.</a:t>
            </a:r>
            <a:endParaRPr lang="en-US" sz="750" dirty="0"/>
          </a:p>
        </p:txBody>
      </p:sp>
      <p:pic>
        <p:nvPicPr>
          <p:cNvPr id="6" name="Image 0" descr="preencoded.png">    </p:cNvPr>
          <p:cNvPicPr>
            <a:picLocks noChangeAspect="1"/>
          </p:cNvPicPr>
          <p:nvPr/>
        </p:nvPicPr>
        <p:blipFill>
          <a:blip r:embed="rId1"/>
          <a:stretch>
            <a:fillRect/>
          </a:stretch>
        </p:blipFill>
        <p:spPr>
          <a:xfrm>
            <a:off x="6035873" y="843439"/>
            <a:ext cx="6351151" cy="6351151"/>
          </a:xfrm>
          <a:prstGeom prst="rect">
            <a:avLst/>
          </a:prstGeom>
        </p:spPr>
      </p:pic>
      <p:sp>
        <p:nvSpPr>
          <p:cNvPr id="7" name="Text 4"/>
          <p:cNvSpPr/>
          <p:nvPr/>
        </p:nvSpPr>
        <p:spPr>
          <a:xfrm>
            <a:off x="396835" y="7454979"/>
            <a:ext cx="3593306" cy="185976"/>
          </a:xfrm>
          <a:prstGeom prst="rect">
            <a:avLst/>
          </a:prstGeom>
          <a:noFill/>
          <a:ln/>
        </p:spPr>
        <p:txBody>
          <a:bodyPr wrap="none" lIns="0" tIns="0" rIns="0" bIns="0" rtlCol="0" anchor="t"/>
          <a:lstStyle/>
          <a:p>
            <a:pPr algn="l" indent="0" marL="0">
              <a:lnSpc>
                <a:spcPts val="1450"/>
              </a:lnSpc>
              <a:buNone/>
            </a:pPr>
            <a:r>
              <a:rPr lang="en-US" sz="1150" dirty="0">
                <a:solidFill>
                  <a:srgbClr val="F7F7F8"/>
                </a:solidFill>
                <a:latin typeface="DM Sans Medium" pitchFamily="34" charset="0"/>
                <a:ea typeface="DM Sans Medium" pitchFamily="34" charset="-122"/>
                <a:cs typeface="DM Sans Medium" pitchFamily="34" charset="-120"/>
              </a:rPr>
              <a:t>The Research Gap: From Qualitative to Quantitative</a:t>
            </a:r>
            <a:endParaRPr lang="en-US" sz="1150" dirty="0"/>
          </a:p>
        </p:txBody>
      </p:sp>
      <p:sp>
        <p:nvSpPr>
          <p:cNvPr id="8" name="Shape 5"/>
          <p:cNvSpPr/>
          <p:nvPr/>
        </p:nvSpPr>
        <p:spPr>
          <a:xfrm>
            <a:off x="396835" y="7789783"/>
            <a:ext cx="13836729" cy="1772603"/>
          </a:xfrm>
          <a:prstGeom prst="roundRect">
            <a:avLst>
              <a:gd name="adj" fmla="val 840"/>
            </a:avLst>
          </a:prstGeom>
          <a:noFill/>
          <a:ln w="7620">
            <a:solidFill>
              <a:srgbClr val="FFFFFF">
                <a:alpha val="24000"/>
              </a:srgbClr>
            </a:solidFill>
            <a:prstDash val="solid"/>
          </a:ln>
        </p:spPr>
      </p:sp>
      <p:sp>
        <p:nvSpPr>
          <p:cNvPr id="9" name="Shape 6"/>
          <p:cNvSpPr/>
          <p:nvPr/>
        </p:nvSpPr>
        <p:spPr>
          <a:xfrm>
            <a:off x="404455" y="7797403"/>
            <a:ext cx="13821489" cy="292894"/>
          </a:xfrm>
          <a:prstGeom prst="rect">
            <a:avLst/>
          </a:prstGeom>
          <a:solidFill>
            <a:srgbClr val="FFFFFF">
              <a:alpha val="4000"/>
            </a:srgbClr>
          </a:solidFill>
          <a:ln/>
        </p:spPr>
      </p:sp>
      <p:sp>
        <p:nvSpPr>
          <p:cNvPr id="10" name="Text 7"/>
          <p:cNvSpPr/>
          <p:nvPr/>
        </p:nvSpPr>
        <p:spPr>
          <a:xfrm>
            <a:off x="503753" y="7864554"/>
            <a:ext cx="4358878" cy="158591"/>
          </a:xfrm>
          <a:prstGeom prst="rect">
            <a:avLst/>
          </a:prstGeom>
          <a:noFill/>
          <a:ln/>
        </p:spPr>
        <p:txBody>
          <a:bodyPr wrap="none" lIns="0" tIns="0" rIns="0" bIns="0" rtlCol="0" anchor="t"/>
          <a:lstStyle/>
          <a:p>
            <a:pPr algn="l" indent="0" marL="0">
              <a:lnSpc>
                <a:spcPts val="1250"/>
              </a:lnSpc>
              <a:buNone/>
            </a:pPr>
            <a:r>
              <a:rPr lang="en-US" sz="750" b="1" dirty="0">
                <a:solidFill>
                  <a:srgbClr val="D6D9D7"/>
                </a:solidFill>
                <a:latin typeface="Inter" pitchFamily="34" charset="0"/>
                <a:ea typeface="Inter" pitchFamily="34" charset="-122"/>
                <a:cs typeface="Inter" pitchFamily="34" charset="-120"/>
              </a:rPr>
              <a:t>Dimension</a:t>
            </a:r>
            <a:endParaRPr lang="en-US" sz="750" dirty="0"/>
          </a:p>
        </p:txBody>
      </p:sp>
      <p:sp>
        <p:nvSpPr>
          <p:cNvPr id="11" name="Text 8"/>
          <p:cNvSpPr/>
          <p:nvPr/>
        </p:nvSpPr>
        <p:spPr>
          <a:xfrm>
            <a:off x="5068610" y="7864554"/>
            <a:ext cx="4355068" cy="158591"/>
          </a:xfrm>
          <a:prstGeom prst="rect">
            <a:avLst/>
          </a:prstGeom>
          <a:noFill/>
          <a:ln/>
        </p:spPr>
        <p:txBody>
          <a:bodyPr wrap="none" lIns="0" tIns="0" rIns="0" bIns="0" rtlCol="0" anchor="t"/>
          <a:lstStyle/>
          <a:p>
            <a:pPr algn="l" indent="0" marL="0">
              <a:lnSpc>
                <a:spcPts val="1250"/>
              </a:lnSpc>
              <a:buNone/>
            </a:pPr>
            <a:r>
              <a:rPr lang="en-US" sz="750" b="1" dirty="0">
                <a:solidFill>
                  <a:srgbClr val="D6D9D7"/>
                </a:solidFill>
                <a:latin typeface="Inter" pitchFamily="34" charset="0"/>
                <a:ea typeface="Inter" pitchFamily="34" charset="-122"/>
                <a:cs typeface="Inter" pitchFamily="34" charset="-120"/>
              </a:rPr>
              <a:t>Past Work</a:t>
            </a:r>
            <a:endParaRPr lang="en-US" sz="750" dirty="0"/>
          </a:p>
        </p:txBody>
      </p:sp>
      <p:sp>
        <p:nvSpPr>
          <p:cNvPr id="12" name="Text 9"/>
          <p:cNvSpPr/>
          <p:nvPr/>
        </p:nvSpPr>
        <p:spPr>
          <a:xfrm>
            <a:off x="9629656" y="7864554"/>
            <a:ext cx="4497110" cy="158591"/>
          </a:xfrm>
          <a:prstGeom prst="rect">
            <a:avLst/>
          </a:prstGeom>
          <a:noFill/>
          <a:ln/>
        </p:spPr>
        <p:txBody>
          <a:bodyPr wrap="none" lIns="0" tIns="0" rIns="0" bIns="0" rtlCol="0" anchor="t"/>
          <a:lstStyle/>
          <a:p>
            <a:pPr algn="l" indent="0" marL="0">
              <a:lnSpc>
                <a:spcPts val="1250"/>
              </a:lnSpc>
              <a:buNone/>
            </a:pPr>
            <a:r>
              <a:rPr lang="en-US" sz="750" b="1" dirty="0">
                <a:solidFill>
                  <a:srgbClr val="D6D9D7"/>
                </a:solidFill>
                <a:latin typeface="Inter" pitchFamily="34" charset="0"/>
                <a:ea typeface="Inter" pitchFamily="34" charset="-122"/>
                <a:cs typeface="Inter" pitchFamily="34" charset="-120"/>
              </a:rPr>
              <a:t>Our Approach</a:t>
            </a:r>
            <a:endParaRPr lang="en-US" sz="750" dirty="0"/>
          </a:p>
        </p:txBody>
      </p:sp>
      <p:sp>
        <p:nvSpPr>
          <p:cNvPr id="13" name="Shape 10"/>
          <p:cNvSpPr/>
          <p:nvPr/>
        </p:nvSpPr>
        <p:spPr>
          <a:xfrm>
            <a:off x="404455" y="8090297"/>
            <a:ext cx="13821489" cy="292894"/>
          </a:xfrm>
          <a:prstGeom prst="rect">
            <a:avLst/>
          </a:prstGeom>
          <a:solidFill>
            <a:srgbClr val="000000">
              <a:alpha val="4000"/>
            </a:srgbClr>
          </a:solidFill>
          <a:ln/>
        </p:spPr>
      </p:sp>
      <p:sp>
        <p:nvSpPr>
          <p:cNvPr id="14" name="Text 11"/>
          <p:cNvSpPr/>
          <p:nvPr/>
        </p:nvSpPr>
        <p:spPr>
          <a:xfrm>
            <a:off x="503753" y="8157448"/>
            <a:ext cx="435887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Analysis Method</a:t>
            </a:r>
            <a:endParaRPr lang="en-US" sz="750" dirty="0"/>
          </a:p>
        </p:txBody>
      </p:sp>
      <p:sp>
        <p:nvSpPr>
          <p:cNvPr id="15" name="Text 12"/>
          <p:cNvSpPr/>
          <p:nvPr/>
        </p:nvSpPr>
        <p:spPr>
          <a:xfrm>
            <a:off x="5068610" y="8157448"/>
            <a:ext cx="435506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Qualitative textual analysis</a:t>
            </a:r>
            <a:endParaRPr lang="en-US" sz="750" dirty="0"/>
          </a:p>
        </p:txBody>
      </p:sp>
      <p:sp>
        <p:nvSpPr>
          <p:cNvPr id="16" name="Text 13"/>
          <p:cNvSpPr/>
          <p:nvPr/>
        </p:nvSpPr>
        <p:spPr>
          <a:xfrm>
            <a:off x="9629656" y="8157448"/>
            <a:ext cx="4497110"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Quantitative NLP methods</a:t>
            </a:r>
            <a:endParaRPr lang="en-US" sz="750" dirty="0"/>
          </a:p>
        </p:txBody>
      </p:sp>
      <p:sp>
        <p:nvSpPr>
          <p:cNvPr id="17" name="Shape 14"/>
          <p:cNvSpPr/>
          <p:nvPr/>
        </p:nvSpPr>
        <p:spPr>
          <a:xfrm>
            <a:off x="404455" y="8383191"/>
            <a:ext cx="13821489" cy="292894"/>
          </a:xfrm>
          <a:prstGeom prst="rect">
            <a:avLst/>
          </a:prstGeom>
          <a:solidFill>
            <a:srgbClr val="FFFFFF">
              <a:alpha val="4000"/>
            </a:srgbClr>
          </a:solidFill>
          <a:ln/>
        </p:spPr>
      </p:sp>
      <p:sp>
        <p:nvSpPr>
          <p:cNvPr id="18" name="Text 15"/>
          <p:cNvSpPr/>
          <p:nvPr/>
        </p:nvSpPr>
        <p:spPr>
          <a:xfrm>
            <a:off x="503753" y="8450342"/>
            <a:ext cx="435887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Coding Process</a:t>
            </a:r>
            <a:endParaRPr lang="en-US" sz="750" dirty="0"/>
          </a:p>
        </p:txBody>
      </p:sp>
      <p:sp>
        <p:nvSpPr>
          <p:cNvPr id="19" name="Text 16"/>
          <p:cNvSpPr/>
          <p:nvPr/>
        </p:nvSpPr>
        <p:spPr>
          <a:xfrm>
            <a:off x="5068610" y="8450342"/>
            <a:ext cx="435506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Manual interpretation</a:t>
            </a:r>
            <a:endParaRPr lang="en-US" sz="750" dirty="0"/>
          </a:p>
        </p:txBody>
      </p:sp>
      <p:sp>
        <p:nvSpPr>
          <p:cNvPr id="20" name="Text 17"/>
          <p:cNvSpPr/>
          <p:nvPr/>
        </p:nvSpPr>
        <p:spPr>
          <a:xfrm>
            <a:off x="9629656" y="8450342"/>
            <a:ext cx="4497110"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Automated sentiment &amp; framing detection</a:t>
            </a:r>
            <a:endParaRPr lang="en-US" sz="750" dirty="0"/>
          </a:p>
        </p:txBody>
      </p:sp>
      <p:sp>
        <p:nvSpPr>
          <p:cNvPr id="21" name="Shape 18"/>
          <p:cNvSpPr/>
          <p:nvPr/>
        </p:nvSpPr>
        <p:spPr>
          <a:xfrm>
            <a:off x="404455" y="8676084"/>
            <a:ext cx="13821489" cy="292894"/>
          </a:xfrm>
          <a:prstGeom prst="rect">
            <a:avLst/>
          </a:prstGeom>
          <a:solidFill>
            <a:srgbClr val="000000">
              <a:alpha val="4000"/>
            </a:srgbClr>
          </a:solidFill>
          <a:ln/>
        </p:spPr>
      </p:sp>
      <p:sp>
        <p:nvSpPr>
          <p:cNvPr id="22" name="Text 19"/>
          <p:cNvSpPr/>
          <p:nvPr/>
        </p:nvSpPr>
        <p:spPr>
          <a:xfrm>
            <a:off x="503753" y="8743236"/>
            <a:ext cx="435887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Scale</a:t>
            </a:r>
            <a:endParaRPr lang="en-US" sz="750" dirty="0"/>
          </a:p>
        </p:txBody>
      </p:sp>
      <p:sp>
        <p:nvSpPr>
          <p:cNvPr id="23" name="Text 20"/>
          <p:cNvSpPr/>
          <p:nvPr/>
        </p:nvSpPr>
        <p:spPr>
          <a:xfrm>
            <a:off x="5068610" y="8743236"/>
            <a:ext cx="435506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Limited sample sizes</a:t>
            </a:r>
            <a:endParaRPr lang="en-US" sz="750" dirty="0"/>
          </a:p>
        </p:txBody>
      </p:sp>
      <p:sp>
        <p:nvSpPr>
          <p:cNvPr id="24" name="Text 21"/>
          <p:cNvSpPr/>
          <p:nvPr/>
        </p:nvSpPr>
        <p:spPr>
          <a:xfrm>
            <a:off x="9629656" y="8743236"/>
            <a:ext cx="4497110"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Large-scale multi-source comparison</a:t>
            </a:r>
            <a:endParaRPr lang="en-US" sz="750" dirty="0"/>
          </a:p>
        </p:txBody>
      </p:sp>
      <p:sp>
        <p:nvSpPr>
          <p:cNvPr id="25" name="Shape 22"/>
          <p:cNvSpPr/>
          <p:nvPr/>
        </p:nvSpPr>
        <p:spPr>
          <a:xfrm>
            <a:off x="404455" y="8968978"/>
            <a:ext cx="13821489" cy="292894"/>
          </a:xfrm>
          <a:prstGeom prst="rect">
            <a:avLst/>
          </a:prstGeom>
          <a:solidFill>
            <a:srgbClr val="FFFFFF">
              <a:alpha val="4000"/>
            </a:srgbClr>
          </a:solidFill>
          <a:ln/>
        </p:spPr>
      </p:sp>
      <p:sp>
        <p:nvSpPr>
          <p:cNvPr id="26" name="Text 23"/>
          <p:cNvSpPr/>
          <p:nvPr/>
        </p:nvSpPr>
        <p:spPr>
          <a:xfrm>
            <a:off x="503753" y="9036129"/>
            <a:ext cx="435887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Reproducibility</a:t>
            </a:r>
            <a:endParaRPr lang="en-US" sz="750" dirty="0"/>
          </a:p>
        </p:txBody>
      </p:sp>
      <p:sp>
        <p:nvSpPr>
          <p:cNvPr id="27" name="Text 24"/>
          <p:cNvSpPr/>
          <p:nvPr/>
        </p:nvSpPr>
        <p:spPr>
          <a:xfrm>
            <a:off x="5068610" y="9036129"/>
            <a:ext cx="435506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Subjective interpretation</a:t>
            </a:r>
            <a:endParaRPr lang="en-US" sz="750" dirty="0"/>
          </a:p>
        </p:txBody>
      </p:sp>
      <p:sp>
        <p:nvSpPr>
          <p:cNvPr id="28" name="Text 25"/>
          <p:cNvSpPr/>
          <p:nvPr/>
        </p:nvSpPr>
        <p:spPr>
          <a:xfrm>
            <a:off x="9629656" y="9036129"/>
            <a:ext cx="4497110"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Transparent algorithmic methods</a:t>
            </a:r>
            <a:endParaRPr lang="en-US" sz="750" dirty="0"/>
          </a:p>
        </p:txBody>
      </p:sp>
      <p:sp>
        <p:nvSpPr>
          <p:cNvPr id="29" name="Shape 26"/>
          <p:cNvSpPr/>
          <p:nvPr/>
        </p:nvSpPr>
        <p:spPr>
          <a:xfrm>
            <a:off x="404455" y="9261872"/>
            <a:ext cx="13821489" cy="292894"/>
          </a:xfrm>
          <a:prstGeom prst="rect">
            <a:avLst/>
          </a:prstGeom>
          <a:solidFill>
            <a:srgbClr val="000000">
              <a:alpha val="4000"/>
            </a:srgbClr>
          </a:solidFill>
          <a:ln/>
        </p:spPr>
      </p:sp>
      <p:sp>
        <p:nvSpPr>
          <p:cNvPr id="30" name="Text 27"/>
          <p:cNvSpPr/>
          <p:nvPr/>
        </p:nvSpPr>
        <p:spPr>
          <a:xfrm>
            <a:off x="503753" y="9329023"/>
            <a:ext cx="435887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Cultural Scope</a:t>
            </a:r>
            <a:endParaRPr lang="en-US" sz="750" dirty="0"/>
          </a:p>
        </p:txBody>
      </p:sp>
      <p:sp>
        <p:nvSpPr>
          <p:cNvPr id="31" name="Text 28"/>
          <p:cNvSpPr/>
          <p:nvPr/>
        </p:nvSpPr>
        <p:spPr>
          <a:xfrm>
            <a:off x="5068610" y="9329023"/>
            <a:ext cx="435506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Western-centric focus</a:t>
            </a:r>
            <a:endParaRPr lang="en-US" sz="750" dirty="0"/>
          </a:p>
        </p:txBody>
      </p:sp>
      <p:sp>
        <p:nvSpPr>
          <p:cNvPr id="32" name="Text 29"/>
          <p:cNvSpPr/>
          <p:nvPr/>
        </p:nvSpPr>
        <p:spPr>
          <a:xfrm>
            <a:off x="9629656" y="9329023"/>
            <a:ext cx="4497110"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Cross-cultural comparative analysis</a:t>
            </a:r>
            <a:endParaRPr lang="en-US" sz="750" dirty="0"/>
          </a:p>
        </p:txBody>
      </p:sp>
      <p:sp>
        <p:nvSpPr>
          <p:cNvPr id="33" name="Shape 30"/>
          <p:cNvSpPr/>
          <p:nvPr/>
        </p:nvSpPr>
        <p:spPr>
          <a:xfrm>
            <a:off x="396835" y="9673947"/>
            <a:ext cx="13836729" cy="421362"/>
          </a:xfrm>
          <a:prstGeom prst="roundRect">
            <a:avLst>
              <a:gd name="adj" fmla="val 3533"/>
            </a:avLst>
          </a:prstGeom>
          <a:solidFill>
            <a:srgbClr val="110745"/>
          </a:solidFill>
          <a:ln/>
        </p:spPr>
      </p:sp>
      <p:pic>
        <p:nvPicPr>
          <p:cNvPr id="34" name="Image 1" descr="preencoded.png">    </p:cNvPr>
          <p:cNvPicPr>
            <a:picLocks noChangeAspect="1"/>
          </p:cNvPicPr>
          <p:nvPr/>
        </p:nvPicPr>
        <p:blipFill>
          <a:blip r:embed="rId2"/>
          <a:stretch>
            <a:fillRect/>
          </a:stretch>
        </p:blipFill>
        <p:spPr>
          <a:xfrm>
            <a:off x="496014" y="9825395"/>
            <a:ext cx="123944" cy="99179"/>
          </a:xfrm>
          <a:prstGeom prst="rect">
            <a:avLst/>
          </a:prstGeom>
        </p:spPr>
      </p:pic>
      <p:sp>
        <p:nvSpPr>
          <p:cNvPr id="35" name="Text 31"/>
          <p:cNvSpPr/>
          <p:nvPr/>
        </p:nvSpPr>
        <p:spPr>
          <a:xfrm>
            <a:off x="719137" y="9797891"/>
            <a:ext cx="13415248" cy="158591"/>
          </a:xfrm>
          <a:prstGeom prst="rect">
            <a:avLst/>
          </a:prstGeom>
          <a:noFill/>
          <a:ln/>
        </p:spPr>
        <p:txBody>
          <a:bodyPr wrap="none" lIns="0" tIns="0" rIns="0" bIns="0" rtlCol="0" anchor="t"/>
          <a:lstStyle/>
          <a:p>
            <a:pPr algn="l" indent="0" marL="0">
              <a:lnSpc>
                <a:spcPts val="1250"/>
              </a:lnSpc>
              <a:buNone/>
            </a:pPr>
            <a:r>
              <a:rPr lang="en-US" sz="750" b="1" dirty="0">
                <a:solidFill>
                  <a:srgbClr val="FFFFFF"/>
                </a:solidFill>
                <a:latin typeface="Inter" pitchFamily="34" charset="0"/>
                <a:ea typeface="Inter" pitchFamily="34" charset="-122"/>
                <a:cs typeface="Inter" pitchFamily="34" charset="-120"/>
              </a:rPr>
              <a:t>Key Innovation:</a:t>
            </a:r>
            <a:pPr algn="l" indent="0" marL="0">
              <a:lnSpc>
                <a:spcPts val="1250"/>
              </a:lnSpc>
              <a:buNone/>
            </a:pPr>
            <a:r>
              <a:rPr lang="en-US" sz="750" dirty="0">
                <a:solidFill>
                  <a:srgbClr val="FFFFFF"/>
                </a:solidFill>
                <a:latin typeface="Inter" pitchFamily="34" charset="0"/>
                <a:ea typeface="Inter" pitchFamily="34" charset="-122"/>
                <a:cs typeface="Inter" pitchFamily="34" charset="-120"/>
              </a:rPr>
              <a:t> Our research bridges the gap between traditional media studies and computational linguistics, offering scalable, measurable insights into framing patterns across diverse news ecosystems.</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0791" y="419933"/>
            <a:ext cx="6837283" cy="477083"/>
          </a:xfrm>
          <a:prstGeom prst="rect">
            <a:avLst/>
          </a:prstGeom>
          <a:noFill/>
          <a:ln/>
        </p:spPr>
        <p:txBody>
          <a:bodyPr wrap="none" lIns="0" tIns="0" rIns="0" bIns="0" rtlCol="0" anchor="t"/>
          <a:lstStyle/>
          <a:p>
            <a:pPr algn="l" indent="0" marL="0">
              <a:lnSpc>
                <a:spcPts val="3750"/>
              </a:lnSpc>
              <a:buNone/>
            </a:pPr>
            <a:r>
              <a:rPr lang="en-US" sz="3000" dirty="0">
                <a:solidFill>
                  <a:srgbClr val="F7F7F8"/>
                </a:solidFill>
                <a:latin typeface="DM Sans Medium" pitchFamily="34" charset="0"/>
                <a:ea typeface="DM Sans Medium" pitchFamily="34" charset="-122"/>
                <a:cs typeface="DM Sans Medium" pitchFamily="34" charset="-120"/>
              </a:rPr>
              <a:t>Methodology: Our Research Approach</a:t>
            </a:r>
            <a:endParaRPr lang="en-US" sz="3000" dirty="0"/>
          </a:p>
        </p:txBody>
      </p:sp>
      <p:sp>
        <p:nvSpPr>
          <p:cNvPr id="3" name="Text 1"/>
          <p:cNvSpPr/>
          <p:nvPr/>
        </p:nvSpPr>
        <p:spPr>
          <a:xfrm>
            <a:off x="610791" y="1202412"/>
            <a:ext cx="152638" cy="190857"/>
          </a:xfrm>
          <a:prstGeom prst="rect">
            <a:avLst/>
          </a:prstGeom>
          <a:noFill/>
          <a:ln/>
        </p:spPr>
        <p:txBody>
          <a:bodyPr wrap="none" lIns="0" tIns="0" rIns="0" bIns="0" rtlCol="0" anchor="t"/>
          <a:lstStyle/>
          <a:p>
            <a:pPr algn="l" indent="0" marL="0">
              <a:lnSpc>
                <a:spcPts val="1900"/>
              </a:lnSpc>
              <a:buNone/>
            </a:pPr>
            <a:r>
              <a:rPr lang="en-US" sz="1200" dirty="0">
                <a:solidFill>
                  <a:srgbClr val="D6D9D7"/>
                </a:solidFill>
                <a:latin typeface="DM Sans Light" pitchFamily="34" charset="0"/>
                <a:ea typeface="DM Sans Light" pitchFamily="34" charset="-122"/>
                <a:cs typeface="DM Sans Light" pitchFamily="34" charset="-120"/>
              </a:rPr>
              <a:t>01</a:t>
            </a:r>
            <a:endParaRPr lang="en-US" sz="1200" dirty="0"/>
          </a:p>
        </p:txBody>
      </p:sp>
      <p:sp>
        <p:nvSpPr>
          <p:cNvPr id="4" name="Shape 2"/>
          <p:cNvSpPr/>
          <p:nvPr/>
        </p:nvSpPr>
        <p:spPr>
          <a:xfrm>
            <a:off x="610791" y="1438989"/>
            <a:ext cx="6628090" cy="22860"/>
          </a:xfrm>
          <a:prstGeom prst="rect">
            <a:avLst/>
          </a:prstGeom>
          <a:solidFill>
            <a:srgbClr val="AC9EF5"/>
          </a:solidFill>
          <a:ln/>
        </p:spPr>
      </p:sp>
      <p:sp>
        <p:nvSpPr>
          <p:cNvPr id="5" name="Text 3"/>
          <p:cNvSpPr/>
          <p:nvPr/>
        </p:nvSpPr>
        <p:spPr>
          <a:xfrm>
            <a:off x="610791" y="1561028"/>
            <a:ext cx="1908810" cy="238482"/>
          </a:xfrm>
          <a:prstGeom prst="rect">
            <a:avLst/>
          </a:prstGeom>
          <a:noFill/>
          <a:ln/>
        </p:spPr>
        <p:txBody>
          <a:bodyPr wrap="none" lIns="0" tIns="0" rIns="0" bIns="0" rtlCol="0" anchor="t"/>
          <a:lstStyle/>
          <a:p>
            <a:pPr algn="l" indent="0" marL="0">
              <a:lnSpc>
                <a:spcPts val="1850"/>
              </a:lnSpc>
              <a:buNone/>
            </a:pPr>
            <a:r>
              <a:rPr lang="en-US" sz="1500" dirty="0">
                <a:solidFill>
                  <a:srgbClr val="D6D9D7"/>
                </a:solidFill>
                <a:latin typeface="DM Sans Medium" pitchFamily="34" charset="0"/>
                <a:ea typeface="DM Sans Medium" pitchFamily="34" charset="-122"/>
                <a:cs typeface="DM Sans Medium" pitchFamily="34" charset="-120"/>
              </a:rPr>
              <a:t>Data Collection</a:t>
            </a:r>
            <a:endParaRPr lang="en-US" sz="1500" dirty="0"/>
          </a:p>
        </p:txBody>
      </p:sp>
      <p:sp>
        <p:nvSpPr>
          <p:cNvPr id="6" name="Text 4"/>
          <p:cNvSpPr/>
          <p:nvPr/>
        </p:nvSpPr>
        <p:spPr>
          <a:xfrm>
            <a:off x="610791" y="1891070"/>
            <a:ext cx="6628090" cy="488633"/>
          </a:xfrm>
          <a:prstGeom prst="rect">
            <a:avLst/>
          </a:prstGeom>
          <a:noFill/>
          <a:ln/>
        </p:spPr>
        <p:txBody>
          <a:bodyPr wrap="square" lIns="0" tIns="0" rIns="0" bIns="0" rtlCol="0" anchor="t"/>
          <a:lstStyle/>
          <a:p>
            <a:pPr algn="l" indent="0" marL="0">
              <a:lnSpc>
                <a:spcPts val="1900"/>
              </a:lnSpc>
              <a:buNone/>
            </a:pPr>
            <a:r>
              <a:rPr lang="en-US" sz="1200" dirty="0">
                <a:solidFill>
                  <a:srgbClr val="D6D9D7"/>
                </a:solidFill>
                <a:latin typeface="Inter" pitchFamily="34" charset="0"/>
                <a:ea typeface="Inter" pitchFamily="34" charset="-122"/>
                <a:cs typeface="Inter" pitchFamily="34" charset="-120"/>
              </a:rPr>
              <a:t>Fetch news articles via NewsAPI from multiple verified sources including The Hindu, Times of India, Reuters, The Wire, and Swarajya</a:t>
            </a:r>
            <a:endParaRPr lang="en-US" sz="1200" dirty="0"/>
          </a:p>
        </p:txBody>
      </p:sp>
      <p:sp>
        <p:nvSpPr>
          <p:cNvPr id="7" name="Text 5"/>
          <p:cNvSpPr/>
          <p:nvPr/>
        </p:nvSpPr>
        <p:spPr>
          <a:xfrm>
            <a:off x="7391519" y="1202412"/>
            <a:ext cx="152638" cy="190857"/>
          </a:xfrm>
          <a:prstGeom prst="rect">
            <a:avLst/>
          </a:prstGeom>
          <a:noFill/>
          <a:ln/>
        </p:spPr>
        <p:txBody>
          <a:bodyPr wrap="none" lIns="0" tIns="0" rIns="0" bIns="0" rtlCol="0" anchor="t"/>
          <a:lstStyle/>
          <a:p>
            <a:pPr algn="l" indent="0" marL="0">
              <a:lnSpc>
                <a:spcPts val="1900"/>
              </a:lnSpc>
              <a:buNone/>
            </a:pPr>
            <a:r>
              <a:rPr lang="en-US" sz="1200" dirty="0">
                <a:solidFill>
                  <a:srgbClr val="D6D9D7"/>
                </a:solidFill>
                <a:latin typeface="DM Sans Light" pitchFamily="34" charset="0"/>
                <a:ea typeface="DM Sans Light" pitchFamily="34" charset="-122"/>
                <a:cs typeface="DM Sans Light" pitchFamily="34" charset="-120"/>
              </a:rPr>
              <a:t>02</a:t>
            </a:r>
            <a:endParaRPr lang="en-US" sz="1200" dirty="0"/>
          </a:p>
        </p:txBody>
      </p:sp>
      <p:sp>
        <p:nvSpPr>
          <p:cNvPr id="8" name="Shape 6"/>
          <p:cNvSpPr/>
          <p:nvPr/>
        </p:nvSpPr>
        <p:spPr>
          <a:xfrm>
            <a:off x="7391519" y="1438989"/>
            <a:ext cx="6628090" cy="22860"/>
          </a:xfrm>
          <a:prstGeom prst="rect">
            <a:avLst/>
          </a:prstGeom>
          <a:solidFill>
            <a:srgbClr val="AC9EF5"/>
          </a:solidFill>
          <a:ln/>
        </p:spPr>
      </p:sp>
      <p:sp>
        <p:nvSpPr>
          <p:cNvPr id="9" name="Text 7"/>
          <p:cNvSpPr/>
          <p:nvPr/>
        </p:nvSpPr>
        <p:spPr>
          <a:xfrm>
            <a:off x="7391519" y="1561028"/>
            <a:ext cx="1908810" cy="238482"/>
          </a:xfrm>
          <a:prstGeom prst="rect">
            <a:avLst/>
          </a:prstGeom>
          <a:noFill/>
          <a:ln/>
        </p:spPr>
        <p:txBody>
          <a:bodyPr wrap="none" lIns="0" tIns="0" rIns="0" bIns="0" rtlCol="0" anchor="t"/>
          <a:lstStyle/>
          <a:p>
            <a:pPr algn="l" indent="0" marL="0">
              <a:lnSpc>
                <a:spcPts val="1850"/>
              </a:lnSpc>
              <a:buNone/>
            </a:pPr>
            <a:r>
              <a:rPr lang="en-US" sz="1500" dirty="0">
                <a:solidFill>
                  <a:srgbClr val="D6D9D7"/>
                </a:solidFill>
                <a:latin typeface="DM Sans Medium" pitchFamily="34" charset="0"/>
                <a:ea typeface="DM Sans Medium" pitchFamily="34" charset="-122"/>
                <a:cs typeface="DM Sans Medium" pitchFamily="34" charset="-120"/>
              </a:rPr>
              <a:t>Text Preprocessing</a:t>
            </a:r>
            <a:endParaRPr lang="en-US" sz="1500" dirty="0"/>
          </a:p>
        </p:txBody>
      </p:sp>
      <p:sp>
        <p:nvSpPr>
          <p:cNvPr id="10" name="Text 8"/>
          <p:cNvSpPr/>
          <p:nvPr/>
        </p:nvSpPr>
        <p:spPr>
          <a:xfrm>
            <a:off x="7391519" y="1891070"/>
            <a:ext cx="6628090" cy="488633"/>
          </a:xfrm>
          <a:prstGeom prst="rect">
            <a:avLst/>
          </a:prstGeom>
          <a:noFill/>
          <a:ln/>
        </p:spPr>
        <p:txBody>
          <a:bodyPr wrap="square" lIns="0" tIns="0" rIns="0" bIns="0" rtlCol="0" anchor="t"/>
          <a:lstStyle/>
          <a:p>
            <a:pPr algn="l" indent="0" marL="0">
              <a:lnSpc>
                <a:spcPts val="1900"/>
              </a:lnSpc>
              <a:buNone/>
            </a:pPr>
            <a:r>
              <a:rPr lang="en-US" sz="1200" dirty="0">
                <a:solidFill>
                  <a:srgbClr val="D6D9D7"/>
                </a:solidFill>
                <a:latin typeface="Inter" pitchFamily="34" charset="0"/>
                <a:ea typeface="Inter" pitchFamily="34" charset="-122"/>
                <a:cs typeface="Inter" pitchFamily="34" charset="-120"/>
              </a:rPr>
              <a:t>Clean raw data through tokenization, stopword removal, and lemmatization to prepare for analysis</a:t>
            </a:r>
            <a:endParaRPr lang="en-US" sz="1200" dirty="0"/>
          </a:p>
        </p:txBody>
      </p:sp>
      <p:sp>
        <p:nvSpPr>
          <p:cNvPr id="11" name="Text 9"/>
          <p:cNvSpPr/>
          <p:nvPr/>
        </p:nvSpPr>
        <p:spPr>
          <a:xfrm>
            <a:off x="610791" y="2646759"/>
            <a:ext cx="152638" cy="190857"/>
          </a:xfrm>
          <a:prstGeom prst="rect">
            <a:avLst/>
          </a:prstGeom>
          <a:noFill/>
          <a:ln/>
        </p:spPr>
        <p:txBody>
          <a:bodyPr wrap="none" lIns="0" tIns="0" rIns="0" bIns="0" rtlCol="0" anchor="t"/>
          <a:lstStyle/>
          <a:p>
            <a:pPr algn="l" indent="0" marL="0">
              <a:lnSpc>
                <a:spcPts val="1900"/>
              </a:lnSpc>
              <a:buNone/>
            </a:pPr>
            <a:r>
              <a:rPr lang="en-US" sz="1200" dirty="0">
                <a:solidFill>
                  <a:srgbClr val="D6D9D7"/>
                </a:solidFill>
                <a:latin typeface="DM Sans Light" pitchFamily="34" charset="0"/>
                <a:ea typeface="DM Sans Light" pitchFamily="34" charset="-122"/>
                <a:cs typeface="DM Sans Light" pitchFamily="34" charset="-120"/>
              </a:rPr>
              <a:t>03</a:t>
            </a:r>
            <a:endParaRPr lang="en-US" sz="1200" dirty="0"/>
          </a:p>
        </p:txBody>
      </p:sp>
      <p:sp>
        <p:nvSpPr>
          <p:cNvPr id="12" name="Shape 10"/>
          <p:cNvSpPr/>
          <p:nvPr/>
        </p:nvSpPr>
        <p:spPr>
          <a:xfrm>
            <a:off x="610791" y="2883337"/>
            <a:ext cx="6628090" cy="22860"/>
          </a:xfrm>
          <a:prstGeom prst="rect">
            <a:avLst/>
          </a:prstGeom>
          <a:solidFill>
            <a:srgbClr val="AC9EF5"/>
          </a:solidFill>
          <a:ln/>
        </p:spPr>
      </p:sp>
      <p:sp>
        <p:nvSpPr>
          <p:cNvPr id="13" name="Text 11"/>
          <p:cNvSpPr/>
          <p:nvPr/>
        </p:nvSpPr>
        <p:spPr>
          <a:xfrm>
            <a:off x="610791" y="3005376"/>
            <a:ext cx="2131695" cy="238482"/>
          </a:xfrm>
          <a:prstGeom prst="rect">
            <a:avLst/>
          </a:prstGeom>
          <a:noFill/>
          <a:ln/>
        </p:spPr>
        <p:txBody>
          <a:bodyPr wrap="none" lIns="0" tIns="0" rIns="0" bIns="0" rtlCol="0" anchor="t"/>
          <a:lstStyle/>
          <a:p>
            <a:pPr algn="l" indent="0" marL="0">
              <a:lnSpc>
                <a:spcPts val="1850"/>
              </a:lnSpc>
              <a:buNone/>
            </a:pPr>
            <a:r>
              <a:rPr lang="en-US" sz="1500" dirty="0">
                <a:solidFill>
                  <a:srgbClr val="D6D9D7"/>
                </a:solidFill>
                <a:latin typeface="DM Sans Medium" pitchFamily="34" charset="0"/>
                <a:ea typeface="DM Sans Medium" pitchFamily="34" charset="-122"/>
                <a:cs typeface="DM Sans Medium" pitchFamily="34" charset="-120"/>
              </a:rPr>
              <a:t>Computational Analysis</a:t>
            </a:r>
            <a:endParaRPr lang="en-US" sz="1500" dirty="0"/>
          </a:p>
        </p:txBody>
      </p:sp>
      <p:sp>
        <p:nvSpPr>
          <p:cNvPr id="14" name="Text 12"/>
          <p:cNvSpPr/>
          <p:nvPr/>
        </p:nvSpPr>
        <p:spPr>
          <a:xfrm>
            <a:off x="610791" y="3335417"/>
            <a:ext cx="6628090" cy="488633"/>
          </a:xfrm>
          <a:prstGeom prst="rect">
            <a:avLst/>
          </a:prstGeom>
          <a:noFill/>
          <a:ln/>
        </p:spPr>
        <p:txBody>
          <a:bodyPr wrap="square" lIns="0" tIns="0" rIns="0" bIns="0" rtlCol="0" anchor="t"/>
          <a:lstStyle/>
          <a:p>
            <a:pPr algn="l" indent="0" marL="0">
              <a:lnSpc>
                <a:spcPts val="1900"/>
              </a:lnSpc>
              <a:buNone/>
            </a:pPr>
            <a:r>
              <a:rPr lang="en-US" sz="1200" dirty="0">
                <a:solidFill>
                  <a:srgbClr val="D6D9D7"/>
                </a:solidFill>
                <a:latin typeface="Inter" pitchFamily="34" charset="0"/>
                <a:ea typeface="Inter" pitchFamily="34" charset="-122"/>
                <a:cs typeface="Inter" pitchFamily="34" charset="-120"/>
              </a:rPr>
              <a:t>Extract word frequencies, calculate sentiment polarity, and identify framing indicators across sources</a:t>
            </a:r>
            <a:endParaRPr lang="en-US" sz="1200" dirty="0"/>
          </a:p>
        </p:txBody>
      </p:sp>
      <p:sp>
        <p:nvSpPr>
          <p:cNvPr id="15" name="Text 13"/>
          <p:cNvSpPr/>
          <p:nvPr/>
        </p:nvSpPr>
        <p:spPr>
          <a:xfrm>
            <a:off x="7391519" y="2646759"/>
            <a:ext cx="152638" cy="190857"/>
          </a:xfrm>
          <a:prstGeom prst="rect">
            <a:avLst/>
          </a:prstGeom>
          <a:noFill/>
          <a:ln/>
        </p:spPr>
        <p:txBody>
          <a:bodyPr wrap="none" lIns="0" tIns="0" rIns="0" bIns="0" rtlCol="0" anchor="t"/>
          <a:lstStyle/>
          <a:p>
            <a:pPr algn="l" indent="0" marL="0">
              <a:lnSpc>
                <a:spcPts val="1900"/>
              </a:lnSpc>
              <a:buNone/>
            </a:pPr>
            <a:r>
              <a:rPr lang="en-US" sz="1200" dirty="0">
                <a:solidFill>
                  <a:srgbClr val="D6D9D7"/>
                </a:solidFill>
                <a:latin typeface="DM Sans Light" pitchFamily="34" charset="0"/>
                <a:ea typeface="DM Sans Light" pitchFamily="34" charset="-122"/>
                <a:cs typeface="DM Sans Light" pitchFamily="34" charset="-120"/>
              </a:rPr>
              <a:t>04</a:t>
            </a:r>
            <a:endParaRPr lang="en-US" sz="1200" dirty="0"/>
          </a:p>
        </p:txBody>
      </p:sp>
      <p:sp>
        <p:nvSpPr>
          <p:cNvPr id="16" name="Shape 14"/>
          <p:cNvSpPr/>
          <p:nvPr/>
        </p:nvSpPr>
        <p:spPr>
          <a:xfrm>
            <a:off x="7391519" y="2883337"/>
            <a:ext cx="6628090" cy="22860"/>
          </a:xfrm>
          <a:prstGeom prst="rect">
            <a:avLst/>
          </a:prstGeom>
          <a:solidFill>
            <a:srgbClr val="AC9EF5"/>
          </a:solidFill>
          <a:ln/>
        </p:spPr>
      </p:sp>
      <p:sp>
        <p:nvSpPr>
          <p:cNvPr id="17" name="Text 15"/>
          <p:cNvSpPr/>
          <p:nvPr/>
        </p:nvSpPr>
        <p:spPr>
          <a:xfrm>
            <a:off x="7391519" y="3005376"/>
            <a:ext cx="2071807" cy="238482"/>
          </a:xfrm>
          <a:prstGeom prst="rect">
            <a:avLst/>
          </a:prstGeom>
          <a:noFill/>
          <a:ln/>
        </p:spPr>
        <p:txBody>
          <a:bodyPr wrap="none" lIns="0" tIns="0" rIns="0" bIns="0" rtlCol="0" anchor="t"/>
          <a:lstStyle/>
          <a:p>
            <a:pPr algn="l" indent="0" marL="0">
              <a:lnSpc>
                <a:spcPts val="1850"/>
              </a:lnSpc>
              <a:buNone/>
            </a:pPr>
            <a:r>
              <a:rPr lang="en-US" sz="1500" dirty="0">
                <a:solidFill>
                  <a:srgbClr val="D6D9D7"/>
                </a:solidFill>
                <a:latin typeface="DM Sans Medium" pitchFamily="34" charset="0"/>
                <a:ea typeface="DM Sans Medium" pitchFamily="34" charset="-122"/>
                <a:cs typeface="DM Sans Medium" pitchFamily="34" charset="-120"/>
              </a:rPr>
              <a:t>Visualization &amp; Insights</a:t>
            </a:r>
            <a:endParaRPr lang="en-US" sz="1500" dirty="0"/>
          </a:p>
        </p:txBody>
      </p:sp>
      <p:sp>
        <p:nvSpPr>
          <p:cNvPr id="18" name="Text 16"/>
          <p:cNvSpPr/>
          <p:nvPr/>
        </p:nvSpPr>
        <p:spPr>
          <a:xfrm>
            <a:off x="7391519" y="3335417"/>
            <a:ext cx="6628090" cy="244316"/>
          </a:xfrm>
          <a:prstGeom prst="rect">
            <a:avLst/>
          </a:prstGeom>
          <a:noFill/>
          <a:ln/>
        </p:spPr>
        <p:txBody>
          <a:bodyPr wrap="none" lIns="0" tIns="0" rIns="0" bIns="0" rtlCol="0" anchor="t"/>
          <a:lstStyle/>
          <a:p>
            <a:pPr algn="l" indent="0" marL="0">
              <a:lnSpc>
                <a:spcPts val="1900"/>
              </a:lnSpc>
              <a:buNone/>
            </a:pPr>
            <a:r>
              <a:rPr lang="en-US" sz="1200" dirty="0">
                <a:solidFill>
                  <a:srgbClr val="D6D9D7"/>
                </a:solidFill>
                <a:latin typeface="Inter" pitchFamily="34" charset="0"/>
                <a:ea typeface="Inter" pitchFamily="34" charset="-122"/>
                <a:cs typeface="Inter" pitchFamily="34" charset="-120"/>
              </a:rPr>
              <a:t>Generate word clouds, sentiment histograms, and frequency charts to reveal patterns</a:t>
            </a:r>
            <a:endParaRPr lang="en-US" sz="1200" dirty="0"/>
          </a:p>
        </p:txBody>
      </p:sp>
      <p:sp>
        <p:nvSpPr>
          <p:cNvPr id="19" name="Text 17"/>
          <p:cNvSpPr/>
          <p:nvPr/>
        </p:nvSpPr>
        <p:spPr>
          <a:xfrm>
            <a:off x="610791" y="4262795"/>
            <a:ext cx="2290524" cy="286345"/>
          </a:xfrm>
          <a:prstGeom prst="rect">
            <a:avLst/>
          </a:prstGeom>
          <a:noFill/>
          <a:ln/>
        </p:spPr>
        <p:txBody>
          <a:bodyPr wrap="none" lIns="0" tIns="0" rIns="0" bIns="0" rtlCol="0" anchor="t"/>
          <a:lstStyle/>
          <a:p>
            <a:pPr algn="l" indent="0" marL="0">
              <a:lnSpc>
                <a:spcPts val="2250"/>
              </a:lnSpc>
              <a:buNone/>
            </a:pPr>
            <a:r>
              <a:rPr lang="en-US" sz="1800" dirty="0">
                <a:solidFill>
                  <a:srgbClr val="F7F7F8"/>
                </a:solidFill>
                <a:latin typeface="DM Sans Medium" pitchFamily="34" charset="0"/>
                <a:ea typeface="DM Sans Medium" pitchFamily="34" charset="-122"/>
                <a:cs typeface="DM Sans Medium" pitchFamily="34" charset="-120"/>
              </a:rPr>
              <a:t>Data Source</a:t>
            </a:r>
            <a:endParaRPr lang="en-US" sz="1800" dirty="0"/>
          </a:p>
        </p:txBody>
      </p:sp>
      <p:sp>
        <p:nvSpPr>
          <p:cNvPr id="20" name="Text 18"/>
          <p:cNvSpPr/>
          <p:nvPr/>
        </p:nvSpPr>
        <p:spPr>
          <a:xfrm>
            <a:off x="610791" y="4701778"/>
            <a:ext cx="6518196" cy="732949"/>
          </a:xfrm>
          <a:prstGeom prst="rect">
            <a:avLst/>
          </a:prstGeom>
          <a:noFill/>
          <a:ln/>
        </p:spPr>
        <p:txBody>
          <a:bodyPr wrap="square" lIns="0" tIns="0" rIns="0" bIns="0" rtlCol="0" anchor="t"/>
          <a:lstStyle/>
          <a:p>
            <a:pPr algn="l" indent="0" marL="0">
              <a:lnSpc>
                <a:spcPts val="1900"/>
              </a:lnSpc>
              <a:buNone/>
            </a:pPr>
            <a:r>
              <a:rPr lang="en-US" sz="1200" b="1" dirty="0">
                <a:solidFill>
                  <a:srgbClr val="D6D9D7"/>
                </a:solidFill>
                <a:latin typeface="Inter" pitchFamily="34" charset="0"/>
                <a:ea typeface="Inter" pitchFamily="34" charset="-122"/>
                <a:cs typeface="Inter" pitchFamily="34" charset="-120"/>
              </a:rPr>
              <a:t>NewsAPI.org</a:t>
            </a:r>
            <a:pPr algn="l" indent="0" marL="0">
              <a:lnSpc>
                <a:spcPts val="1900"/>
              </a:lnSpc>
              <a:buNone/>
            </a:pPr>
            <a:r>
              <a:rPr lang="en-US" sz="1200" dirty="0">
                <a:solidFill>
                  <a:srgbClr val="D6D9D7"/>
                </a:solidFill>
                <a:latin typeface="Inter" pitchFamily="34" charset="0"/>
                <a:ea typeface="Inter" pitchFamily="34" charset="-122"/>
                <a:cs typeface="Inter" pitchFamily="34" charset="-120"/>
              </a:rPr>
              <a:t> provides automated news extraction from multiple verified sources. The API delivers articles in JSON format with metadata including publication timestamp, source attribution, and full headline text.</a:t>
            </a:r>
            <a:endParaRPr lang="en-US" sz="1200" dirty="0"/>
          </a:p>
        </p:txBody>
      </p:sp>
      <p:sp>
        <p:nvSpPr>
          <p:cNvPr id="21" name="Text 19"/>
          <p:cNvSpPr/>
          <p:nvPr/>
        </p:nvSpPr>
        <p:spPr>
          <a:xfrm>
            <a:off x="610791" y="5587365"/>
            <a:ext cx="2290524" cy="286345"/>
          </a:xfrm>
          <a:prstGeom prst="rect">
            <a:avLst/>
          </a:prstGeom>
          <a:noFill/>
          <a:ln/>
        </p:spPr>
        <p:txBody>
          <a:bodyPr wrap="none" lIns="0" tIns="0" rIns="0" bIns="0" rtlCol="0" anchor="t"/>
          <a:lstStyle/>
          <a:p>
            <a:pPr algn="l" indent="0" marL="0">
              <a:lnSpc>
                <a:spcPts val="2250"/>
              </a:lnSpc>
              <a:buNone/>
            </a:pPr>
            <a:r>
              <a:rPr lang="en-US" sz="1800" dirty="0">
                <a:solidFill>
                  <a:srgbClr val="F7F7F8"/>
                </a:solidFill>
                <a:latin typeface="DM Sans Medium" pitchFamily="34" charset="0"/>
                <a:ea typeface="DM Sans Medium" pitchFamily="34" charset="-122"/>
                <a:cs typeface="DM Sans Medium" pitchFamily="34" charset="-120"/>
              </a:rPr>
              <a:t>Sample Outlets</a:t>
            </a:r>
            <a:endParaRPr lang="en-US" sz="1800" dirty="0"/>
          </a:p>
        </p:txBody>
      </p:sp>
      <p:sp>
        <p:nvSpPr>
          <p:cNvPr id="22" name="Text 20"/>
          <p:cNvSpPr/>
          <p:nvPr/>
        </p:nvSpPr>
        <p:spPr>
          <a:xfrm>
            <a:off x="610791" y="6026348"/>
            <a:ext cx="6518196" cy="244316"/>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D6D9D7"/>
                </a:solidFill>
                <a:latin typeface="Inter" pitchFamily="34" charset="0"/>
                <a:ea typeface="Inter" pitchFamily="34" charset="-122"/>
                <a:cs typeface="Inter" pitchFamily="34" charset="-120"/>
              </a:rPr>
              <a:t>The Hindu</a:t>
            </a:r>
            <a:endParaRPr lang="en-US" sz="1200" dirty="0"/>
          </a:p>
        </p:txBody>
      </p:sp>
      <p:sp>
        <p:nvSpPr>
          <p:cNvPr id="23" name="Text 21"/>
          <p:cNvSpPr/>
          <p:nvPr/>
        </p:nvSpPr>
        <p:spPr>
          <a:xfrm>
            <a:off x="610791" y="6324005"/>
            <a:ext cx="6518196" cy="244316"/>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D6D9D7"/>
                </a:solidFill>
                <a:latin typeface="Inter" pitchFamily="34" charset="0"/>
                <a:ea typeface="Inter" pitchFamily="34" charset="-122"/>
                <a:cs typeface="Inter" pitchFamily="34" charset="-120"/>
              </a:rPr>
              <a:t>Times of India</a:t>
            </a:r>
            <a:endParaRPr lang="en-US" sz="1200" dirty="0"/>
          </a:p>
        </p:txBody>
      </p:sp>
      <p:sp>
        <p:nvSpPr>
          <p:cNvPr id="24" name="Text 22"/>
          <p:cNvSpPr/>
          <p:nvPr/>
        </p:nvSpPr>
        <p:spPr>
          <a:xfrm>
            <a:off x="610791" y="6621661"/>
            <a:ext cx="6518196" cy="244316"/>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D6D9D7"/>
                </a:solidFill>
                <a:latin typeface="Inter" pitchFamily="34" charset="0"/>
                <a:ea typeface="Inter" pitchFamily="34" charset="-122"/>
                <a:cs typeface="Inter" pitchFamily="34" charset="-120"/>
              </a:rPr>
              <a:t>Reuters</a:t>
            </a:r>
            <a:endParaRPr lang="en-US" sz="1200" dirty="0"/>
          </a:p>
        </p:txBody>
      </p:sp>
      <p:sp>
        <p:nvSpPr>
          <p:cNvPr id="25" name="Text 23"/>
          <p:cNvSpPr/>
          <p:nvPr/>
        </p:nvSpPr>
        <p:spPr>
          <a:xfrm>
            <a:off x="610791" y="6919317"/>
            <a:ext cx="6518196" cy="244316"/>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D6D9D7"/>
                </a:solidFill>
                <a:latin typeface="Inter" pitchFamily="34" charset="0"/>
                <a:ea typeface="Inter" pitchFamily="34" charset="-122"/>
                <a:cs typeface="Inter" pitchFamily="34" charset="-120"/>
              </a:rPr>
              <a:t>The Wire</a:t>
            </a:r>
            <a:endParaRPr lang="en-US" sz="1200" dirty="0"/>
          </a:p>
        </p:txBody>
      </p:sp>
      <p:sp>
        <p:nvSpPr>
          <p:cNvPr id="26" name="Text 24"/>
          <p:cNvSpPr/>
          <p:nvPr/>
        </p:nvSpPr>
        <p:spPr>
          <a:xfrm>
            <a:off x="610791" y="7216973"/>
            <a:ext cx="6518196" cy="244316"/>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D6D9D7"/>
                </a:solidFill>
                <a:latin typeface="Inter" pitchFamily="34" charset="0"/>
                <a:ea typeface="Inter" pitchFamily="34" charset="-122"/>
                <a:cs typeface="Inter" pitchFamily="34" charset="-120"/>
              </a:rPr>
              <a:t>Swarajya</a:t>
            </a:r>
            <a:endParaRPr lang="en-US" sz="1200" dirty="0"/>
          </a:p>
        </p:txBody>
      </p:sp>
      <p:sp>
        <p:nvSpPr>
          <p:cNvPr id="27" name="Text 25"/>
          <p:cNvSpPr/>
          <p:nvPr/>
        </p:nvSpPr>
        <p:spPr>
          <a:xfrm>
            <a:off x="610791" y="7514630"/>
            <a:ext cx="6518196" cy="244316"/>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D6D9D7"/>
                </a:solidFill>
                <a:latin typeface="Inter" pitchFamily="34" charset="0"/>
                <a:ea typeface="Inter" pitchFamily="34" charset="-122"/>
                <a:cs typeface="Inter" pitchFamily="34" charset="-120"/>
              </a:rPr>
              <a:t>Additional international sources</a:t>
            </a:r>
            <a:endParaRPr lang="en-US" sz="1200" dirty="0"/>
          </a:p>
        </p:txBody>
      </p:sp>
      <p:sp>
        <p:nvSpPr>
          <p:cNvPr id="28" name="Text 26"/>
          <p:cNvSpPr/>
          <p:nvPr/>
        </p:nvSpPr>
        <p:spPr>
          <a:xfrm>
            <a:off x="7509034" y="4262795"/>
            <a:ext cx="2290524" cy="286345"/>
          </a:xfrm>
          <a:prstGeom prst="rect">
            <a:avLst/>
          </a:prstGeom>
          <a:noFill/>
          <a:ln/>
        </p:spPr>
        <p:txBody>
          <a:bodyPr wrap="none" lIns="0" tIns="0" rIns="0" bIns="0" rtlCol="0" anchor="t"/>
          <a:lstStyle/>
          <a:p>
            <a:pPr algn="l" indent="0" marL="0">
              <a:lnSpc>
                <a:spcPts val="2250"/>
              </a:lnSpc>
              <a:buNone/>
            </a:pPr>
            <a:r>
              <a:rPr lang="en-US" sz="1800" dirty="0">
                <a:solidFill>
                  <a:srgbClr val="F7F7F8"/>
                </a:solidFill>
                <a:latin typeface="DM Sans Medium" pitchFamily="34" charset="0"/>
                <a:ea typeface="DM Sans Medium" pitchFamily="34" charset="-122"/>
                <a:cs typeface="DM Sans Medium" pitchFamily="34" charset="-120"/>
              </a:rPr>
              <a:t>Analytical Pipeline</a:t>
            </a:r>
            <a:endParaRPr lang="en-US" sz="1800" dirty="0"/>
          </a:p>
        </p:txBody>
      </p:sp>
      <p:sp>
        <p:nvSpPr>
          <p:cNvPr id="29" name="Text 27"/>
          <p:cNvSpPr/>
          <p:nvPr/>
        </p:nvSpPr>
        <p:spPr>
          <a:xfrm>
            <a:off x="7509034" y="4701778"/>
            <a:ext cx="6518196" cy="732949"/>
          </a:xfrm>
          <a:prstGeom prst="rect">
            <a:avLst/>
          </a:prstGeom>
          <a:noFill/>
          <a:ln/>
        </p:spPr>
        <p:txBody>
          <a:bodyPr wrap="square" lIns="0" tIns="0" rIns="0" bIns="0" rtlCol="0" anchor="t"/>
          <a:lstStyle/>
          <a:p>
            <a:pPr algn="l" indent="0" marL="0">
              <a:lnSpc>
                <a:spcPts val="1900"/>
              </a:lnSpc>
              <a:buNone/>
            </a:pPr>
            <a:r>
              <a:rPr lang="en-US" sz="1200" dirty="0">
                <a:solidFill>
                  <a:srgbClr val="D6D9D7"/>
                </a:solidFill>
                <a:latin typeface="Inter" pitchFamily="34" charset="0"/>
                <a:ea typeface="Inter" pitchFamily="34" charset="-122"/>
                <a:cs typeface="Inter" pitchFamily="34" charset="-120"/>
              </a:rPr>
              <a:t>Our methodology combines established NLP techniques with custom framing analysis. We examine not just what words appear, but </a:t>
            </a:r>
            <a:pPr algn="l" indent="0" marL="0">
              <a:lnSpc>
                <a:spcPts val="1900"/>
              </a:lnSpc>
              <a:buNone/>
            </a:pPr>
            <a:r>
              <a:rPr lang="en-US" sz="1200" i="1" dirty="0">
                <a:solidFill>
                  <a:srgbClr val="D6D9D7"/>
                </a:solidFill>
                <a:latin typeface="Inter" pitchFamily="34" charset="0"/>
                <a:ea typeface="Inter" pitchFamily="34" charset="-122"/>
                <a:cs typeface="Inter" pitchFamily="34" charset="-120"/>
              </a:rPr>
              <a:t>which</a:t>
            </a:r>
            <a:pPr algn="l" indent="0" marL="0">
              <a:lnSpc>
                <a:spcPts val="1900"/>
              </a:lnSpc>
              <a:buNone/>
            </a:pPr>
            <a:r>
              <a:rPr lang="en-US" sz="1200" dirty="0">
                <a:solidFill>
                  <a:srgbClr val="D6D9D7"/>
                </a:solidFill>
                <a:latin typeface="Inter" pitchFamily="34" charset="0"/>
                <a:ea typeface="Inter" pitchFamily="34" charset="-122"/>
                <a:cs typeface="Inter" pitchFamily="34" charset="-120"/>
              </a:rPr>
              <a:t> words outlets choose when describing identical events.</a:t>
            </a:r>
            <a:endParaRPr lang="en-US" sz="1200" dirty="0"/>
          </a:p>
        </p:txBody>
      </p:sp>
      <p:sp>
        <p:nvSpPr>
          <p:cNvPr id="30" name="Text 28"/>
          <p:cNvSpPr/>
          <p:nvPr/>
        </p:nvSpPr>
        <p:spPr>
          <a:xfrm>
            <a:off x="7509034" y="5572125"/>
            <a:ext cx="6518196" cy="488633"/>
          </a:xfrm>
          <a:prstGeom prst="rect">
            <a:avLst/>
          </a:prstGeom>
          <a:noFill/>
          <a:ln/>
        </p:spPr>
        <p:txBody>
          <a:bodyPr wrap="square" lIns="0" tIns="0" rIns="0" bIns="0" rtlCol="0" anchor="t"/>
          <a:lstStyle/>
          <a:p>
            <a:pPr algn="l" indent="0" marL="0">
              <a:lnSpc>
                <a:spcPts val="1900"/>
              </a:lnSpc>
              <a:buNone/>
            </a:pPr>
            <a:r>
              <a:rPr lang="en-US" sz="1200" dirty="0">
                <a:solidFill>
                  <a:srgbClr val="D6D9D7"/>
                </a:solidFill>
                <a:latin typeface="Inter" pitchFamily="34" charset="0"/>
                <a:ea typeface="Inter" pitchFamily="34" charset="-122"/>
                <a:cs typeface="Inter" pitchFamily="34" charset="-120"/>
              </a:rPr>
              <a:t>For example, comparing usage of "reform" versus "crackdown," or "protesters" versus "mob" reveals ideological positioning through linguistic choices.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3878" y="483275"/>
            <a:ext cx="7043976" cy="424815"/>
          </a:xfrm>
          <a:prstGeom prst="rect">
            <a:avLst/>
          </a:prstGeom>
          <a:noFill/>
          <a:ln/>
        </p:spPr>
        <p:txBody>
          <a:bodyPr wrap="none" lIns="0" tIns="0" rIns="0" bIns="0" rtlCol="0" anchor="t"/>
          <a:lstStyle/>
          <a:p>
            <a:pPr algn="l" indent="0" marL="0">
              <a:lnSpc>
                <a:spcPts val="3300"/>
              </a:lnSpc>
              <a:buNone/>
            </a:pPr>
            <a:r>
              <a:rPr lang="en-US" sz="2650" dirty="0">
                <a:solidFill>
                  <a:srgbClr val="F7F7F8"/>
                </a:solidFill>
                <a:latin typeface="DM Sans Medium" pitchFamily="34" charset="0"/>
                <a:ea typeface="DM Sans Medium" pitchFamily="34" charset="-122"/>
                <a:cs typeface="DM Sans Medium" pitchFamily="34" charset="-120"/>
              </a:rPr>
              <a:t>Technical Implementation: Tools &amp; Workflow</a:t>
            </a:r>
            <a:endParaRPr lang="en-US" sz="2650" dirty="0"/>
          </a:p>
        </p:txBody>
      </p:sp>
      <p:sp>
        <p:nvSpPr>
          <p:cNvPr id="3" name="Shape 1"/>
          <p:cNvSpPr/>
          <p:nvPr/>
        </p:nvSpPr>
        <p:spPr>
          <a:xfrm>
            <a:off x="543878" y="2235518"/>
            <a:ext cx="13542645" cy="15240"/>
          </a:xfrm>
          <a:prstGeom prst="roundRect">
            <a:avLst>
              <a:gd name="adj" fmla="val 133846"/>
            </a:avLst>
          </a:prstGeom>
          <a:solidFill>
            <a:srgbClr val="65696B"/>
          </a:solidFill>
          <a:ln/>
        </p:spPr>
      </p:sp>
      <p:sp>
        <p:nvSpPr>
          <p:cNvPr id="4" name="Shape 2"/>
          <p:cNvSpPr/>
          <p:nvPr/>
        </p:nvSpPr>
        <p:spPr>
          <a:xfrm>
            <a:off x="3193613" y="1827669"/>
            <a:ext cx="15240" cy="407908"/>
          </a:xfrm>
          <a:prstGeom prst="roundRect">
            <a:avLst>
              <a:gd name="adj" fmla="val 133846"/>
            </a:avLst>
          </a:prstGeom>
          <a:solidFill>
            <a:srgbClr val="65696B"/>
          </a:solidFill>
          <a:ln/>
        </p:spPr>
      </p:sp>
      <p:sp>
        <p:nvSpPr>
          <p:cNvPr id="5" name="Shape 3"/>
          <p:cNvSpPr/>
          <p:nvPr/>
        </p:nvSpPr>
        <p:spPr>
          <a:xfrm>
            <a:off x="3048357" y="2082582"/>
            <a:ext cx="305872" cy="305872"/>
          </a:xfrm>
          <a:prstGeom prst="roundRect">
            <a:avLst>
              <a:gd name="adj" fmla="val 6669"/>
            </a:avLst>
          </a:prstGeom>
          <a:solidFill>
            <a:srgbClr val="4C5052"/>
          </a:solidFill>
          <a:ln/>
        </p:spPr>
      </p:sp>
      <p:sp>
        <p:nvSpPr>
          <p:cNvPr id="6" name="Text 4"/>
          <p:cNvSpPr/>
          <p:nvPr/>
        </p:nvSpPr>
        <p:spPr>
          <a:xfrm>
            <a:off x="3099256" y="2108002"/>
            <a:ext cx="203954" cy="254913"/>
          </a:xfrm>
          <a:prstGeom prst="rect">
            <a:avLst/>
          </a:prstGeom>
          <a:noFill/>
          <a:ln/>
        </p:spPr>
        <p:txBody>
          <a:bodyPr wrap="none" lIns="0" tIns="0" rIns="0" bIns="0" rtlCol="0" anchor="t"/>
          <a:lstStyle/>
          <a:p>
            <a:pPr algn="ctr" indent="0" marL="0">
              <a:lnSpc>
                <a:spcPts val="1600"/>
              </a:lnSpc>
              <a:buNone/>
            </a:pPr>
            <a:r>
              <a:rPr lang="en-US" sz="1600" dirty="0">
                <a:solidFill>
                  <a:srgbClr val="D6D9D7"/>
                </a:solidFill>
                <a:latin typeface="DM Sans Medium" pitchFamily="34" charset="0"/>
                <a:ea typeface="DM Sans Medium" pitchFamily="34" charset="-122"/>
                <a:cs typeface="DM Sans Medium" pitchFamily="34" charset="-120"/>
              </a:rPr>
              <a:t>1</a:t>
            </a:r>
            <a:endParaRPr lang="en-US" sz="1600" dirty="0"/>
          </a:p>
        </p:txBody>
      </p:sp>
      <p:sp>
        <p:nvSpPr>
          <p:cNvPr id="7" name="Text 5"/>
          <p:cNvSpPr/>
          <p:nvPr/>
        </p:nvSpPr>
        <p:spPr>
          <a:xfrm>
            <a:off x="2351484" y="1180028"/>
            <a:ext cx="1699736" cy="212527"/>
          </a:xfrm>
          <a:prstGeom prst="rect">
            <a:avLst/>
          </a:prstGeom>
          <a:noFill/>
          <a:ln/>
        </p:spPr>
        <p:txBody>
          <a:bodyPr wrap="none" lIns="0" tIns="0" rIns="0" bIns="0" rtlCol="0" anchor="t"/>
          <a:lstStyle/>
          <a:p>
            <a:pPr algn="ctr" indent="0" marL="0">
              <a:lnSpc>
                <a:spcPts val="1650"/>
              </a:lnSpc>
              <a:buNone/>
            </a:pPr>
            <a:r>
              <a:rPr lang="en-US" sz="1300" dirty="0">
                <a:solidFill>
                  <a:srgbClr val="D6D9D7"/>
                </a:solidFill>
                <a:latin typeface="DM Sans Medium" pitchFamily="34" charset="0"/>
                <a:ea typeface="DM Sans Medium" pitchFamily="34" charset="-122"/>
                <a:cs typeface="DM Sans Medium" pitchFamily="34" charset="-120"/>
              </a:rPr>
              <a:t>Data Retrieval</a:t>
            </a:r>
            <a:endParaRPr lang="en-US" sz="1300" dirty="0"/>
          </a:p>
        </p:txBody>
      </p:sp>
      <p:sp>
        <p:nvSpPr>
          <p:cNvPr id="8" name="Text 6"/>
          <p:cNvSpPr/>
          <p:nvPr/>
        </p:nvSpPr>
        <p:spPr>
          <a:xfrm>
            <a:off x="679847" y="1474113"/>
            <a:ext cx="5043130" cy="217527"/>
          </a:xfrm>
          <a:prstGeom prst="rect">
            <a:avLst/>
          </a:prstGeom>
          <a:noFill/>
          <a:ln/>
        </p:spPr>
        <p:txBody>
          <a:bodyPr wrap="none" lIns="0" tIns="0" rIns="0" bIns="0" rtlCol="0" anchor="t"/>
          <a:lstStyle/>
          <a:p>
            <a:pPr algn="ctr" indent="0" marL="0">
              <a:lnSpc>
                <a:spcPts val="1700"/>
              </a:lnSpc>
              <a:buNone/>
            </a:pPr>
            <a:r>
              <a:rPr lang="en-US" sz="1050" dirty="0">
                <a:solidFill>
                  <a:srgbClr val="D6D9D7"/>
                </a:solidFill>
                <a:latin typeface="Inter" pitchFamily="34" charset="0"/>
                <a:ea typeface="Inter" pitchFamily="34" charset="-122"/>
                <a:cs typeface="Inter" pitchFamily="34" charset="-120"/>
              </a:rPr>
              <a:t>requests, NewsAPI</a:t>
            </a:r>
            <a:endParaRPr lang="en-US" sz="1050" dirty="0"/>
          </a:p>
        </p:txBody>
      </p:sp>
      <p:sp>
        <p:nvSpPr>
          <p:cNvPr id="9" name="Shape 7"/>
          <p:cNvSpPr/>
          <p:nvPr/>
        </p:nvSpPr>
        <p:spPr>
          <a:xfrm>
            <a:off x="5936099" y="2235458"/>
            <a:ext cx="15240" cy="407908"/>
          </a:xfrm>
          <a:prstGeom prst="roundRect">
            <a:avLst>
              <a:gd name="adj" fmla="val 133846"/>
            </a:avLst>
          </a:prstGeom>
          <a:solidFill>
            <a:srgbClr val="65696B"/>
          </a:solidFill>
          <a:ln/>
        </p:spPr>
      </p:sp>
      <p:sp>
        <p:nvSpPr>
          <p:cNvPr id="10" name="Shape 8"/>
          <p:cNvSpPr/>
          <p:nvPr/>
        </p:nvSpPr>
        <p:spPr>
          <a:xfrm>
            <a:off x="5790843" y="2082582"/>
            <a:ext cx="305872" cy="305872"/>
          </a:xfrm>
          <a:prstGeom prst="roundRect">
            <a:avLst>
              <a:gd name="adj" fmla="val 6669"/>
            </a:avLst>
          </a:prstGeom>
          <a:solidFill>
            <a:srgbClr val="4C5052"/>
          </a:solidFill>
          <a:ln/>
        </p:spPr>
      </p:sp>
      <p:sp>
        <p:nvSpPr>
          <p:cNvPr id="11" name="Text 9"/>
          <p:cNvSpPr/>
          <p:nvPr/>
        </p:nvSpPr>
        <p:spPr>
          <a:xfrm>
            <a:off x="5841742" y="2108002"/>
            <a:ext cx="203954" cy="254913"/>
          </a:xfrm>
          <a:prstGeom prst="rect">
            <a:avLst/>
          </a:prstGeom>
          <a:noFill/>
          <a:ln/>
        </p:spPr>
        <p:txBody>
          <a:bodyPr wrap="none" lIns="0" tIns="0" rIns="0" bIns="0" rtlCol="0" anchor="t"/>
          <a:lstStyle/>
          <a:p>
            <a:pPr algn="ctr" indent="0" marL="0">
              <a:lnSpc>
                <a:spcPts val="1600"/>
              </a:lnSpc>
              <a:buNone/>
            </a:pPr>
            <a:r>
              <a:rPr lang="en-US" sz="1600" dirty="0">
                <a:solidFill>
                  <a:srgbClr val="D6D9D7"/>
                </a:solidFill>
                <a:latin typeface="DM Sans Medium" pitchFamily="34" charset="0"/>
                <a:ea typeface="DM Sans Medium" pitchFamily="34" charset="-122"/>
                <a:cs typeface="DM Sans Medium" pitchFamily="34" charset="-120"/>
              </a:rPr>
              <a:t>2</a:t>
            </a:r>
            <a:endParaRPr lang="en-US" sz="1600" dirty="0"/>
          </a:p>
        </p:txBody>
      </p:sp>
      <p:sp>
        <p:nvSpPr>
          <p:cNvPr id="12" name="Text 10"/>
          <p:cNvSpPr/>
          <p:nvPr/>
        </p:nvSpPr>
        <p:spPr>
          <a:xfrm>
            <a:off x="5093970" y="2779395"/>
            <a:ext cx="1699736" cy="212527"/>
          </a:xfrm>
          <a:prstGeom prst="rect">
            <a:avLst/>
          </a:prstGeom>
          <a:noFill/>
          <a:ln/>
        </p:spPr>
        <p:txBody>
          <a:bodyPr wrap="none" lIns="0" tIns="0" rIns="0" bIns="0" rtlCol="0" anchor="t"/>
          <a:lstStyle/>
          <a:p>
            <a:pPr algn="ctr" indent="0" marL="0">
              <a:lnSpc>
                <a:spcPts val="1650"/>
              </a:lnSpc>
              <a:buNone/>
            </a:pPr>
            <a:r>
              <a:rPr lang="en-US" sz="1300" dirty="0">
                <a:solidFill>
                  <a:srgbClr val="D6D9D7"/>
                </a:solidFill>
                <a:latin typeface="DM Sans Medium" pitchFamily="34" charset="0"/>
                <a:ea typeface="DM Sans Medium" pitchFamily="34" charset="-122"/>
                <a:cs typeface="DM Sans Medium" pitchFamily="34" charset="-120"/>
              </a:rPr>
              <a:t>Preprocessing</a:t>
            </a:r>
            <a:endParaRPr lang="en-US" sz="1300" dirty="0"/>
          </a:p>
        </p:txBody>
      </p:sp>
      <p:sp>
        <p:nvSpPr>
          <p:cNvPr id="13" name="Text 11"/>
          <p:cNvSpPr/>
          <p:nvPr/>
        </p:nvSpPr>
        <p:spPr>
          <a:xfrm>
            <a:off x="3422333" y="3073479"/>
            <a:ext cx="5043130" cy="217527"/>
          </a:xfrm>
          <a:prstGeom prst="rect">
            <a:avLst/>
          </a:prstGeom>
          <a:noFill/>
          <a:ln/>
        </p:spPr>
        <p:txBody>
          <a:bodyPr wrap="none" lIns="0" tIns="0" rIns="0" bIns="0" rtlCol="0" anchor="t"/>
          <a:lstStyle/>
          <a:p>
            <a:pPr algn="ctr" indent="0" marL="0">
              <a:lnSpc>
                <a:spcPts val="1700"/>
              </a:lnSpc>
              <a:buNone/>
            </a:pPr>
            <a:r>
              <a:rPr lang="en-US" sz="1050" dirty="0">
                <a:solidFill>
                  <a:srgbClr val="D6D9D7"/>
                </a:solidFill>
                <a:latin typeface="Inter" pitchFamily="34" charset="0"/>
                <a:ea typeface="Inter" pitchFamily="34" charset="-122"/>
                <a:cs typeface="Inter" pitchFamily="34" charset="-120"/>
              </a:rPr>
              <a:t>nltk, re, word_tokenize</a:t>
            </a:r>
            <a:endParaRPr lang="en-US" sz="1050" dirty="0"/>
          </a:p>
        </p:txBody>
      </p:sp>
      <p:sp>
        <p:nvSpPr>
          <p:cNvPr id="14" name="Shape 12"/>
          <p:cNvSpPr/>
          <p:nvPr/>
        </p:nvSpPr>
        <p:spPr>
          <a:xfrm>
            <a:off x="8678585" y="1827669"/>
            <a:ext cx="15240" cy="407908"/>
          </a:xfrm>
          <a:prstGeom prst="roundRect">
            <a:avLst>
              <a:gd name="adj" fmla="val 133846"/>
            </a:avLst>
          </a:prstGeom>
          <a:solidFill>
            <a:srgbClr val="65696B"/>
          </a:solidFill>
          <a:ln/>
        </p:spPr>
      </p:sp>
      <p:sp>
        <p:nvSpPr>
          <p:cNvPr id="15" name="Shape 13"/>
          <p:cNvSpPr/>
          <p:nvPr/>
        </p:nvSpPr>
        <p:spPr>
          <a:xfrm>
            <a:off x="8533328" y="2082582"/>
            <a:ext cx="305872" cy="305872"/>
          </a:xfrm>
          <a:prstGeom prst="roundRect">
            <a:avLst>
              <a:gd name="adj" fmla="val 6669"/>
            </a:avLst>
          </a:prstGeom>
          <a:solidFill>
            <a:srgbClr val="4C5052"/>
          </a:solidFill>
          <a:ln/>
        </p:spPr>
      </p:sp>
      <p:sp>
        <p:nvSpPr>
          <p:cNvPr id="16" name="Text 14"/>
          <p:cNvSpPr/>
          <p:nvPr/>
        </p:nvSpPr>
        <p:spPr>
          <a:xfrm>
            <a:off x="8584228" y="2108002"/>
            <a:ext cx="203954" cy="254913"/>
          </a:xfrm>
          <a:prstGeom prst="rect">
            <a:avLst/>
          </a:prstGeom>
          <a:noFill/>
          <a:ln/>
        </p:spPr>
        <p:txBody>
          <a:bodyPr wrap="none" lIns="0" tIns="0" rIns="0" bIns="0" rtlCol="0" anchor="t"/>
          <a:lstStyle/>
          <a:p>
            <a:pPr algn="ctr" indent="0" marL="0">
              <a:lnSpc>
                <a:spcPts val="1600"/>
              </a:lnSpc>
              <a:buNone/>
            </a:pPr>
            <a:r>
              <a:rPr lang="en-US" sz="1600" dirty="0">
                <a:solidFill>
                  <a:srgbClr val="D6D9D7"/>
                </a:solidFill>
                <a:latin typeface="DM Sans Medium" pitchFamily="34" charset="0"/>
                <a:ea typeface="DM Sans Medium" pitchFamily="34" charset="-122"/>
                <a:cs typeface="DM Sans Medium" pitchFamily="34" charset="-120"/>
              </a:rPr>
              <a:t>3</a:t>
            </a:r>
            <a:endParaRPr lang="en-US" sz="1600" dirty="0"/>
          </a:p>
        </p:txBody>
      </p:sp>
      <p:sp>
        <p:nvSpPr>
          <p:cNvPr id="17" name="Text 15"/>
          <p:cNvSpPr/>
          <p:nvPr/>
        </p:nvSpPr>
        <p:spPr>
          <a:xfrm>
            <a:off x="7836456" y="1180028"/>
            <a:ext cx="1699736" cy="212527"/>
          </a:xfrm>
          <a:prstGeom prst="rect">
            <a:avLst/>
          </a:prstGeom>
          <a:noFill/>
          <a:ln/>
        </p:spPr>
        <p:txBody>
          <a:bodyPr wrap="none" lIns="0" tIns="0" rIns="0" bIns="0" rtlCol="0" anchor="t"/>
          <a:lstStyle/>
          <a:p>
            <a:pPr algn="ctr" indent="0" marL="0">
              <a:lnSpc>
                <a:spcPts val="1650"/>
              </a:lnSpc>
              <a:buNone/>
            </a:pPr>
            <a:r>
              <a:rPr lang="en-US" sz="1300" dirty="0">
                <a:solidFill>
                  <a:srgbClr val="D6D9D7"/>
                </a:solidFill>
                <a:latin typeface="DM Sans Medium" pitchFamily="34" charset="0"/>
                <a:ea typeface="DM Sans Medium" pitchFamily="34" charset="-122"/>
                <a:cs typeface="DM Sans Medium" pitchFamily="34" charset="-120"/>
              </a:rPr>
              <a:t>Sentiment Analysis</a:t>
            </a:r>
            <a:endParaRPr lang="en-US" sz="1300" dirty="0"/>
          </a:p>
        </p:txBody>
      </p:sp>
      <p:sp>
        <p:nvSpPr>
          <p:cNvPr id="18" name="Text 16"/>
          <p:cNvSpPr/>
          <p:nvPr/>
        </p:nvSpPr>
        <p:spPr>
          <a:xfrm>
            <a:off x="6164818" y="1474113"/>
            <a:ext cx="5043130" cy="217527"/>
          </a:xfrm>
          <a:prstGeom prst="rect">
            <a:avLst/>
          </a:prstGeom>
          <a:noFill/>
          <a:ln/>
        </p:spPr>
        <p:txBody>
          <a:bodyPr wrap="none" lIns="0" tIns="0" rIns="0" bIns="0" rtlCol="0" anchor="t"/>
          <a:lstStyle/>
          <a:p>
            <a:pPr algn="ctr" indent="0" marL="0">
              <a:lnSpc>
                <a:spcPts val="1700"/>
              </a:lnSpc>
              <a:buNone/>
            </a:pPr>
            <a:r>
              <a:rPr lang="en-US" sz="1050" dirty="0">
                <a:solidFill>
                  <a:srgbClr val="D6D9D7"/>
                </a:solidFill>
                <a:latin typeface="Inter" pitchFamily="34" charset="0"/>
                <a:ea typeface="Inter" pitchFamily="34" charset="-122"/>
                <a:cs typeface="Inter" pitchFamily="34" charset="-120"/>
              </a:rPr>
              <a:t>TextBlob, VADER</a:t>
            </a:r>
            <a:endParaRPr lang="en-US" sz="1050" dirty="0"/>
          </a:p>
        </p:txBody>
      </p:sp>
      <p:sp>
        <p:nvSpPr>
          <p:cNvPr id="19" name="Shape 17"/>
          <p:cNvSpPr/>
          <p:nvPr/>
        </p:nvSpPr>
        <p:spPr>
          <a:xfrm>
            <a:off x="11421070" y="2235458"/>
            <a:ext cx="15240" cy="407908"/>
          </a:xfrm>
          <a:prstGeom prst="roundRect">
            <a:avLst>
              <a:gd name="adj" fmla="val 133846"/>
            </a:avLst>
          </a:prstGeom>
          <a:solidFill>
            <a:srgbClr val="65696B"/>
          </a:solidFill>
          <a:ln/>
        </p:spPr>
      </p:sp>
      <p:sp>
        <p:nvSpPr>
          <p:cNvPr id="20" name="Shape 18"/>
          <p:cNvSpPr/>
          <p:nvPr/>
        </p:nvSpPr>
        <p:spPr>
          <a:xfrm>
            <a:off x="11275814" y="2082582"/>
            <a:ext cx="305872" cy="305872"/>
          </a:xfrm>
          <a:prstGeom prst="roundRect">
            <a:avLst>
              <a:gd name="adj" fmla="val 6669"/>
            </a:avLst>
          </a:prstGeom>
          <a:solidFill>
            <a:srgbClr val="4C5052"/>
          </a:solidFill>
          <a:ln/>
        </p:spPr>
      </p:sp>
      <p:sp>
        <p:nvSpPr>
          <p:cNvPr id="21" name="Text 19"/>
          <p:cNvSpPr/>
          <p:nvPr/>
        </p:nvSpPr>
        <p:spPr>
          <a:xfrm>
            <a:off x="11326713" y="2108002"/>
            <a:ext cx="203954" cy="254913"/>
          </a:xfrm>
          <a:prstGeom prst="rect">
            <a:avLst/>
          </a:prstGeom>
          <a:noFill/>
          <a:ln/>
        </p:spPr>
        <p:txBody>
          <a:bodyPr wrap="none" lIns="0" tIns="0" rIns="0" bIns="0" rtlCol="0" anchor="t"/>
          <a:lstStyle/>
          <a:p>
            <a:pPr algn="ctr" indent="0" marL="0">
              <a:lnSpc>
                <a:spcPts val="1600"/>
              </a:lnSpc>
              <a:buNone/>
            </a:pPr>
            <a:r>
              <a:rPr lang="en-US" sz="1600" dirty="0">
                <a:solidFill>
                  <a:srgbClr val="D6D9D7"/>
                </a:solidFill>
                <a:latin typeface="DM Sans Medium" pitchFamily="34" charset="0"/>
                <a:ea typeface="DM Sans Medium" pitchFamily="34" charset="-122"/>
                <a:cs typeface="DM Sans Medium" pitchFamily="34" charset="-120"/>
              </a:rPr>
              <a:t>4</a:t>
            </a:r>
            <a:endParaRPr lang="en-US" sz="1600" dirty="0"/>
          </a:p>
        </p:txBody>
      </p:sp>
      <p:sp>
        <p:nvSpPr>
          <p:cNvPr id="22" name="Text 20"/>
          <p:cNvSpPr/>
          <p:nvPr/>
        </p:nvSpPr>
        <p:spPr>
          <a:xfrm>
            <a:off x="10578941" y="2779395"/>
            <a:ext cx="1699736" cy="212527"/>
          </a:xfrm>
          <a:prstGeom prst="rect">
            <a:avLst/>
          </a:prstGeom>
          <a:noFill/>
          <a:ln/>
        </p:spPr>
        <p:txBody>
          <a:bodyPr wrap="none" lIns="0" tIns="0" rIns="0" bIns="0" rtlCol="0" anchor="t"/>
          <a:lstStyle/>
          <a:p>
            <a:pPr algn="ctr" indent="0" marL="0">
              <a:lnSpc>
                <a:spcPts val="1650"/>
              </a:lnSpc>
              <a:buNone/>
            </a:pPr>
            <a:r>
              <a:rPr lang="en-US" sz="1300" dirty="0">
                <a:solidFill>
                  <a:srgbClr val="D6D9D7"/>
                </a:solidFill>
                <a:latin typeface="DM Sans Medium" pitchFamily="34" charset="0"/>
                <a:ea typeface="DM Sans Medium" pitchFamily="34" charset="-122"/>
                <a:cs typeface="DM Sans Medium" pitchFamily="34" charset="-120"/>
              </a:rPr>
              <a:t>Visualization</a:t>
            </a:r>
            <a:endParaRPr lang="en-US" sz="1300" dirty="0"/>
          </a:p>
        </p:txBody>
      </p:sp>
      <p:sp>
        <p:nvSpPr>
          <p:cNvPr id="23" name="Text 21"/>
          <p:cNvSpPr/>
          <p:nvPr/>
        </p:nvSpPr>
        <p:spPr>
          <a:xfrm>
            <a:off x="8907304" y="3073479"/>
            <a:ext cx="5043130" cy="217527"/>
          </a:xfrm>
          <a:prstGeom prst="rect">
            <a:avLst/>
          </a:prstGeom>
          <a:noFill/>
          <a:ln/>
        </p:spPr>
        <p:txBody>
          <a:bodyPr wrap="none" lIns="0" tIns="0" rIns="0" bIns="0" rtlCol="0" anchor="t"/>
          <a:lstStyle/>
          <a:p>
            <a:pPr algn="ctr" indent="0" marL="0">
              <a:lnSpc>
                <a:spcPts val="1700"/>
              </a:lnSpc>
              <a:buNone/>
            </a:pPr>
            <a:r>
              <a:rPr lang="en-US" sz="1050" dirty="0">
                <a:solidFill>
                  <a:srgbClr val="D6D9D7"/>
                </a:solidFill>
                <a:latin typeface="Inter" pitchFamily="34" charset="0"/>
                <a:ea typeface="Inter" pitchFamily="34" charset="-122"/>
                <a:cs typeface="Inter" pitchFamily="34" charset="-120"/>
              </a:rPr>
              <a:t>matplotlib, wordcloud, seaborn</a:t>
            </a:r>
            <a:endParaRPr lang="en-US" sz="1050" dirty="0"/>
          </a:p>
        </p:txBody>
      </p:sp>
      <p:sp>
        <p:nvSpPr>
          <p:cNvPr id="24" name="Text 22"/>
          <p:cNvSpPr/>
          <p:nvPr/>
        </p:nvSpPr>
        <p:spPr>
          <a:xfrm>
            <a:off x="543878" y="3494961"/>
            <a:ext cx="2704981" cy="254913"/>
          </a:xfrm>
          <a:prstGeom prst="rect">
            <a:avLst/>
          </a:prstGeom>
          <a:noFill/>
          <a:ln/>
        </p:spPr>
        <p:txBody>
          <a:bodyPr wrap="none" lIns="0" tIns="0" rIns="0" bIns="0" rtlCol="0" anchor="t"/>
          <a:lstStyle/>
          <a:p>
            <a:pPr algn="l" indent="0" marL="0">
              <a:lnSpc>
                <a:spcPts val="2000"/>
              </a:lnSpc>
              <a:buNone/>
            </a:pPr>
            <a:r>
              <a:rPr lang="en-US" sz="1600" dirty="0">
                <a:solidFill>
                  <a:srgbClr val="F7F7F8"/>
                </a:solidFill>
                <a:latin typeface="DM Sans Medium" pitchFamily="34" charset="0"/>
                <a:ea typeface="DM Sans Medium" pitchFamily="34" charset="-122"/>
                <a:cs typeface="DM Sans Medium" pitchFamily="34" charset="-120"/>
              </a:rPr>
              <a:t>Detailed Technical Workflow</a:t>
            </a:r>
            <a:endParaRPr lang="en-US" sz="1600" dirty="0"/>
          </a:p>
        </p:txBody>
      </p:sp>
      <p:sp>
        <p:nvSpPr>
          <p:cNvPr id="25" name="Shape 23"/>
          <p:cNvSpPr/>
          <p:nvPr/>
        </p:nvSpPr>
        <p:spPr>
          <a:xfrm>
            <a:off x="543878" y="3953828"/>
            <a:ext cx="13542645" cy="2390537"/>
          </a:xfrm>
          <a:prstGeom prst="roundRect">
            <a:avLst>
              <a:gd name="adj" fmla="val 853"/>
            </a:avLst>
          </a:prstGeom>
          <a:noFill/>
          <a:ln w="7620">
            <a:solidFill>
              <a:srgbClr val="FFFFFF">
                <a:alpha val="24000"/>
              </a:srgbClr>
            </a:solidFill>
            <a:prstDash val="solid"/>
          </a:ln>
        </p:spPr>
      </p:sp>
      <p:sp>
        <p:nvSpPr>
          <p:cNvPr id="26" name="Shape 24"/>
          <p:cNvSpPr/>
          <p:nvPr/>
        </p:nvSpPr>
        <p:spPr>
          <a:xfrm>
            <a:off x="551498" y="3961448"/>
            <a:ext cx="13527405" cy="395883"/>
          </a:xfrm>
          <a:prstGeom prst="rect">
            <a:avLst/>
          </a:prstGeom>
          <a:solidFill>
            <a:srgbClr val="FFFFFF">
              <a:alpha val="4000"/>
            </a:srgbClr>
          </a:solidFill>
          <a:ln/>
        </p:spPr>
      </p:sp>
      <p:sp>
        <p:nvSpPr>
          <p:cNvPr id="27" name="Text 25"/>
          <p:cNvSpPr/>
          <p:nvPr/>
        </p:nvSpPr>
        <p:spPr>
          <a:xfrm>
            <a:off x="687467" y="4050625"/>
            <a:ext cx="3106103" cy="217527"/>
          </a:xfrm>
          <a:prstGeom prst="rect">
            <a:avLst/>
          </a:prstGeom>
          <a:noFill/>
          <a:ln/>
        </p:spPr>
        <p:txBody>
          <a:bodyPr wrap="none" lIns="0" tIns="0" rIns="0" bIns="0" rtlCol="0" anchor="t"/>
          <a:lstStyle/>
          <a:p>
            <a:pPr algn="l" indent="0" marL="0">
              <a:lnSpc>
                <a:spcPts val="1700"/>
              </a:lnSpc>
              <a:buNone/>
            </a:pPr>
            <a:r>
              <a:rPr lang="en-US" sz="1050" b="1" dirty="0">
                <a:solidFill>
                  <a:srgbClr val="D6D9D7"/>
                </a:solidFill>
                <a:latin typeface="Inter" pitchFamily="34" charset="0"/>
                <a:ea typeface="Inter" pitchFamily="34" charset="-122"/>
                <a:cs typeface="Inter" pitchFamily="34" charset="-120"/>
              </a:rPr>
              <a:t>Step</a:t>
            </a:r>
            <a:endParaRPr lang="en-US" sz="1050" dirty="0"/>
          </a:p>
        </p:txBody>
      </p:sp>
      <p:sp>
        <p:nvSpPr>
          <p:cNvPr id="28" name="Text 26"/>
          <p:cNvSpPr/>
          <p:nvPr/>
        </p:nvSpPr>
        <p:spPr>
          <a:xfrm>
            <a:off x="4073128" y="4050625"/>
            <a:ext cx="3102293" cy="217527"/>
          </a:xfrm>
          <a:prstGeom prst="rect">
            <a:avLst/>
          </a:prstGeom>
          <a:noFill/>
          <a:ln/>
        </p:spPr>
        <p:txBody>
          <a:bodyPr wrap="none" lIns="0" tIns="0" rIns="0" bIns="0" rtlCol="0" anchor="t"/>
          <a:lstStyle/>
          <a:p>
            <a:pPr algn="l" indent="0" marL="0">
              <a:lnSpc>
                <a:spcPts val="1700"/>
              </a:lnSpc>
              <a:buNone/>
            </a:pPr>
            <a:r>
              <a:rPr lang="en-US" sz="1050" b="1" dirty="0">
                <a:solidFill>
                  <a:srgbClr val="D6D9D7"/>
                </a:solidFill>
                <a:latin typeface="Inter" pitchFamily="34" charset="0"/>
                <a:ea typeface="Inter" pitchFamily="34" charset="-122"/>
                <a:cs typeface="Inter" pitchFamily="34" charset="-120"/>
              </a:rPr>
              <a:t>Tools / Libraries</a:t>
            </a:r>
            <a:endParaRPr lang="en-US" sz="1050" dirty="0"/>
          </a:p>
        </p:txBody>
      </p:sp>
      <p:sp>
        <p:nvSpPr>
          <p:cNvPr id="29" name="Text 27"/>
          <p:cNvSpPr/>
          <p:nvPr/>
        </p:nvSpPr>
        <p:spPr>
          <a:xfrm>
            <a:off x="7454979" y="4050625"/>
            <a:ext cx="6487954" cy="217527"/>
          </a:xfrm>
          <a:prstGeom prst="rect">
            <a:avLst/>
          </a:prstGeom>
          <a:noFill/>
          <a:ln/>
        </p:spPr>
        <p:txBody>
          <a:bodyPr wrap="none" lIns="0" tIns="0" rIns="0" bIns="0" rtlCol="0" anchor="t"/>
          <a:lstStyle/>
          <a:p>
            <a:pPr algn="l" indent="0" marL="0">
              <a:lnSpc>
                <a:spcPts val="1700"/>
              </a:lnSpc>
              <a:buNone/>
            </a:pPr>
            <a:r>
              <a:rPr lang="en-US" sz="1050" b="1" dirty="0">
                <a:solidFill>
                  <a:srgbClr val="D6D9D7"/>
                </a:solidFill>
                <a:latin typeface="Inter" pitchFamily="34" charset="0"/>
                <a:ea typeface="Inter" pitchFamily="34" charset="-122"/>
                <a:cs typeface="Inter" pitchFamily="34" charset="-120"/>
              </a:rPr>
              <a:t>Purpose</a:t>
            </a:r>
            <a:endParaRPr lang="en-US" sz="1050" dirty="0"/>
          </a:p>
        </p:txBody>
      </p:sp>
      <p:sp>
        <p:nvSpPr>
          <p:cNvPr id="30" name="Shape 28"/>
          <p:cNvSpPr/>
          <p:nvPr/>
        </p:nvSpPr>
        <p:spPr>
          <a:xfrm>
            <a:off x="551498" y="4357330"/>
            <a:ext cx="13527405" cy="395883"/>
          </a:xfrm>
          <a:prstGeom prst="rect">
            <a:avLst/>
          </a:prstGeom>
          <a:solidFill>
            <a:srgbClr val="000000">
              <a:alpha val="4000"/>
            </a:srgbClr>
          </a:solidFill>
          <a:ln/>
        </p:spPr>
      </p:sp>
      <p:sp>
        <p:nvSpPr>
          <p:cNvPr id="31" name="Text 29"/>
          <p:cNvSpPr/>
          <p:nvPr/>
        </p:nvSpPr>
        <p:spPr>
          <a:xfrm>
            <a:off x="687467" y="4446508"/>
            <a:ext cx="310610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Data Retrieval</a:t>
            </a:r>
            <a:endParaRPr lang="en-US" sz="1050" dirty="0"/>
          </a:p>
        </p:txBody>
      </p:sp>
      <p:sp>
        <p:nvSpPr>
          <p:cNvPr id="32" name="Text 30"/>
          <p:cNvSpPr/>
          <p:nvPr/>
        </p:nvSpPr>
        <p:spPr>
          <a:xfrm>
            <a:off x="4073128" y="4446508"/>
            <a:ext cx="310229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requests, NewsAPI</a:t>
            </a:r>
            <a:endParaRPr lang="en-US" sz="1050" dirty="0"/>
          </a:p>
        </p:txBody>
      </p:sp>
      <p:sp>
        <p:nvSpPr>
          <p:cNvPr id="33" name="Text 31"/>
          <p:cNvSpPr/>
          <p:nvPr/>
        </p:nvSpPr>
        <p:spPr>
          <a:xfrm>
            <a:off x="7454979" y="4446508"/>
            <a:ext cx="6487954"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Fetch authenticated news articles with metadata and timestamps</a:t>
            </a:r>
            <a:endParaRPr lang="en-US" sz="1050" dirty="0"/>
          </a:p>
        </p:txBody>
      </p:sp>
      <p:sp>
        <p:nvSpPr>
          <p:cNvPr id="34" name="Shape 32"/>
          <p:cNvSpPr/>
          <p:nvPr/>
        </p:nvSpPr>
        <p:spPr>
          <a:xfrm>
            <a:off x="551498" y="4753213"/>
            <a:ext cx="13527405" cy="395883"/>
          </a:xfrm>
          <a:prstGeom prst="rect">
            <a:avLst/>
          </a:prstGeom>
          <a:solidFill>
            <a:srgbClr val="FFFFFF">
              <a:alpha val="4000"/>
            </a:srgbClr>
          </a:solidFill>
          <a:ln/>
        </p:spPr>
      </p:sp>
      <p:sp>
        <p:nvSpPr>
          <p:cNvPr id="35" name="Text 33"/>
          <p:cNvSpPr/>
          <p:nvPr/>
        </p:nvSpPr>
        <p:spPr>
          <a:xfrm>
            <a:off x="687467" y="4842391"/>
            <a:ext cx="310610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Preprocessing</a:t>
            </a:r>
            <a:endParaRPr lang="en-US" sz="1050" dirty="0"/>
          </a:p>
        </p:txBody>
      </p:sp>
      <p:sp>
        <p:nvSpPr>
          <p:cNvPr id="36" name="Text 34"/>
          <p:cNvSpPr/>
          <p:nvPr/>
        </p:nvSpPr>
        <p:spPr>
          <a:xfrm>
            <a:off x="4073128" y="4842391"/>
            <a:ext cx="310229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nltk, re, word_tokenize</a:t>
            </a:r>
            <a:endParaRPr lang="en-US" sz="1050" dirty="0"/>
          </a:p>
        </p:txBody>
      </p:sp>
      <p:sp>
        <p:nvSpPr>
          <p:cNvPr id="37" name="Text 35"/>
          <p:cNvSpPr/>
          <p:nvPr/>
        </p:nvSpPr>
        <p:spPr>
          <a:xfrm>
            <a:off x="7454979" y="4842391"/>
            <a:ext cx="6487954"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Clean and normalize text through tokenization and lemmatization</a:t>
            </a:r>
            <a:endParaRPr lang="en-US" sz="1050" dirty="0"/>
          </a:p>
        </p:txBody>
      </p:sp>
      <p:sp>
        <p:nvSpPr>
          <p:cNvPr id="38" name="Shape 36"/>
          <p:cNvSpPr/>
          <p:nvPr/>
        </p:nvSpPr>
        <p:spPr>
          <a:xfrm>
            <a:off x="551498" y="5149096"/>
            <a:ext cx="13527405" cy="395883"/>
          </a:xfrm>
          <a:prstGeom prst="rect">
            <a:avLst/>
          </a:prstGeom>
          <a:solidFill>
            <a:srgbClr val="000000">
              <a:alpha val="4000"/>
            </a:srgbClr>
          </a:solidFill>
          <a:ln/>
        </p:spPr>
      </p:sp>
      <p:sp>
        <p:nvSpPr>
          <p:cNvPr id="39" name="Text 37"/>
          <p:cNvSpPr/>
          <p:nvPr/>
        </p:nvSpPr>
        <p:spPr>
          <a:xfrm>
            <a:off x="687467" y="5238274"/>
            <a:ext cx="310610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Sentiment Analysis</a:t>
            </a:r>
            <a:endParaRPr lang="en-US" sz="1050" dirty="0"/>
          </a:p>
        </p:txBody>
      </p:sp>
      <p:sp>
        <p:nvSpPr>
          <p:cNvPr id="40" name="Text 38"/>
          <p:cNvSpPr/>
          <p:nvPr/>
        </p:nvSpPr>
        <p:spPr>
          <a:xfrm>
            <a:off x="4073128" y="5238274"/>
            <a:ext cx="310229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TextBlob, VADER</a:t>
            </a:r>
            <a:endParaRPr lang="en-US" sz="1050" dirty="0"/>
          </a:p>
        </p:txBody>
      </p:sp>
      <p:sp>
        <p:nvSpPr>
          <p:cNvPr id="41" name="Text 39"/>
          <p:cNvSpPr/>
          <p:nvPr/>
        </p:nvSpPr>
        <p:spPr>
          <a:xfrm>
            <a:off x="7454979" y="5238274"/>
            <a:ext cx="6487954"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Determine tone and polarity scores for headline sentiment</a:t>
            </a:r>
            <a:endParaRPr lang="en-US" sz="1050" dirty="0"/>
          </a:p>
        </p:txBody>
      </p:sp>
      <p:sp>
        <p:nvSpPr>
          <p:cNvPr id="42" name="Shape 40"/>
          <p:cNvSpPr/>
          <p:nvPr/>
        </p:nvSpPr>
        <p:spPr>
          <a:xfrm>
            <a:off x="551498" y="5544979"/>
            <a:ext cx="13527405" cy="395883"/>
          </a:xfrm>
          <a:prstGeom prst="rect">
            <a:avLst/>
          </a:prstGeom>
          <a:solidFill>
            <a:srgbClr val="FFFFFF">
              <a:alpha val="4000"/>
            </a:srgbClr>
          </a:solidFill>
          <a:ln/>
        </p:spPr>
      </p:sp>
      <p:sp>
        <p:nvSpPr>
          <p:cNvPr id="43" name="Text 41"/>
          <p:cNvSpPr/>
          <p:nvPr/>
        </p:nvSpPr>
        <p:spPr>
          <a:xfrm>
            <a:off x="687467" y="5634157"/>
            <a:ext cx="310610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Frequency Analysis</a:t>
            </a:r>
            <a:endParaRPr lang="en-US" sz="1050" dirty="0"/>
          </a:p>
        </p:txBody>
      </p:sp>
      <p:sp>
        <p:nvSpPr>
          <p:cNvPr id="44" name="Text 42"/>
          <p:cNvSpPr/>
          <p:nvPr/>
        </p:nvSpPr>
        <p:spPr>
          <a:xfrm>
            <a:off x="4073128" y="5634157"/>
            <a:ext cx="310229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Counter, collections</a:t>
            </a:r>
            <a:endParaRPr lang="en-US" sz="1050" dirty="0"/>
          </a:p>
        </p:txBody>
      </p:sp>
      <p:sp>
        <p:nvSpPr>
          <p:cNvPr id="45" name="Text 43"/>
          <p:cNvSpPr/>
          <p:nvPr/>
        </p:nvSpPr>
        <p:spPr>
          <a:xfrm>
            <a:off x="7454979" y="5634157"/>
            <a:ext cx="6487954"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Identify most common words and framing patterns</a:t>
            </a:r>
            <a:endParaRPr lang="en-US" sz="1050" dirty="0"/>
          </a:p>
        </p:txBody>
      </p:sp>
      <p:sp>
        <p:nvSpPr>
          <p:cNvPr id="46" name="Shape 44"/>
          <p:cNvSpPr/>
          <p:nvPr/>
        </p:nvSpPr>
        <p:spPr>
          <a:xfrm>
            <a:off x="551498" y="5940862"/>
            <a:ext cx="13527405" cy="395883"/>
          </a:xfrm>
          <a:prstGeom prst="rect">
            <a:avLst/>
          </a:prstGeom>
          <a:solidFill>
            <a:srgbClr val="000000">
              <a:alpha val="4000"/>
            </a:srgbClr>
          </a:solidFill>
          <a:ln/>
        </p:spPr>
      </p:sp>
      <p:sp>
        <p:nvSpPr>
          <p:cNvPr id="47" name="Text 45"/>
          <p:cNvSpPr/>
          <p:nvPr/>
        </p:nvSpPr>
        <p:spPr>
          <a:xfrm>
            <a:off x="687467" y="6030039"/>
            <a:ext cx="310610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Visualization</a:t>
            </a:r>
            <a:endParaRPr lang="en-US" sz="1050" dirty="0"/>
          </a:p>
        </p:txBody>
      </p:sp>
      <p:sp>
        <p:nvSpPr>
          <p:cNvPr id="48" name="Text 46"/>
          <p:cNvSpPr/>
          <p:nvPr/>
        </p:nvSpPr>
        <p:spPr>
          <a:xfrm>
            <a:off x="4073128" y="6030039"/>
            <a:ext cx="3102293"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matplotlib, wordcloud, seaborn</a:t>
            </a:r>
            <a:endParaRPr lang="en-US" sz="1050" dirty="0"/>
          </a:p>
        </p:txBody>
      </p:sp>
      <p:sp>
        <p:nvSpPr>
          <p:cNvPr id="49" name="Text 47"/>
          <p:cNvSpPr/>
          <p:nvPr/>
        </p:nvSpPr>
        <p:spPr>
          <a:xfrm>
            <a:off x="7454979" y="6030039"/>
            <a:ext cx="6487954" cy="217527"/>
          </a:xfrm>
          <a:prstGeom prst="rect">
            <a:avLst/>
          </a:prstGeom>
          <a:noFill/>
          <a:ln/>
        </p:spPr>
        <p:txBody>
          <a:bodyPr wrap="non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Display differences through charts, graphs, and word clouds</a:t>
            </a:r>
            <a:endParaRPr lang="en-US" sz="1050" dirty="0"/>
          </a:p>
        </p:txBody>
      </p:sp>
      <p:sp>
        <p:nvSpPr>
          <p:cNvPr id="50" name="Shape 48"/>
          <p:cNvSpPr/>
          <p:nvPr/>
        </p:nvSpPr>
        <p:spPr>
          <a:xfrm>
            <a:off x="543878" y="6497241"/>
            <a:ext cx="6703338" cy="1249085"/>
          </a:xfrm>
          <a:prstGeom prst="roundRect">
            <a:avLst>
              <a:gd name="adj" fmla="val 1633"/>
            </a:avLst>
          </a:prstGeom>
          <a:solidFill>
            <a:srgbClr val="2D3133"/>
          </a:solidFill>
          <a:ln w="15240">
            <a:solidFill>
              <a:srgbClr val="65696B"/>
            </a:solidFill>
            <a:prstDash val="solid"/>
          </a:ln>
        </p:spPr>
      </p:sp>
      <p:sp>
        <p:nvSpPr>
          <p:cNvPr id="51" name="Text 49"/>
          <p:cNvSpPr/>
          <p:nvPr/>
        </p:nvSpPr>
        <p:spPr>
          <a:xfrm>
            <a:off x="695087" y="6648450"/>
            <a:ext cx="1699736" cy="212527"/>
          </a:xfrm>
          <a:prstGeom prst="rect">
            <a:avLst/>
          </a:prstGeom>
          <a:noFill/>
          <a:ln/>
        </p:spPr>
        <p:txBody>
          <a:bodyPr wrap="none" lIns="0" tIns="0" rIns="0" bIns="0" rtlCol="0" anchor="t"/>
          <a:lstStyle/>
          <a:p>
            <a:pPr algn="l" indent="0" marL="0">
              <a:lnSpc>
                <a:spcPts val="1650"/>
              </a:lnSpc>
              <a:buNone/>
            </a:pPr>
            <a:r>
              <a:rPr lang="en-US" sz="1300" dirty="0">
                <a:solidFill>
                  <a:srgbClr val="D6D9D7"/>
                </a:solidFill>
                <a:latin typeface="DM Sans Medium" pitchFamily="34" charset="0"/>
                <a:ea typeface="DM Sans Medium" pitchFamily="34" charset="-122"/>
                <a:cs typeface="DM Sans Medium" pitchFamily="34" charset="-120"/>
              </a:rPr>
              <a:t>Ensuring Reliability</a:t>
            </a:r>
            <a:endParaRPr lang="en-US" sz="1300" dirty="0"/>
          </a:p>
        </p:txBody>
      </p:sp>
      <p:sp>
        <p:nvSpPr>
          <p:cNvPr id="52" name="Text 50"/>
          <p:cNvSpPr/>
          <p:nvPr/>
        </p:nvSpPr>
        <p:spPr>
          <a:xfrm>
            <a:off x="695087" y="6942534"/>
            <a:ext cx="6400919" cy="652582"/>
          </a:xfrm>
          <a:prstGeom prst="rect">
            <a:avLst/>
          </a:prstGeom>
          <a:noFill/>
          <a:ln/>
        </p:spPr>
        <p:txBody>
          <a:bodyPr wrap="squar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NewsAPI provides authenticated, timestamped articles from verified sources, ensuring data integrity. Cross-source sampling guarantees representativeness across the ideological spectrum. Our reproducible pipeline allows for validation and extension of findings.</a:t>
            </a:r>
            <a:endParaRPr lang="en-US" sz="1050" dirty="0"/>
          </a:p>
        </p:txBody>
      </p:sp>
      <p:sp>
        <p:nvSpPr>
          <p:cNvPr id="53" name="Shape 51"/>
          <p:cNvSpPr/>
          <p:nvPr/>
        </p:nvSpPr>
        <p:spPr>
          <a:xfrm>
            <a:off x="7383185" y="6497241"/>
            <a:ext cx="6703338" cy="1249085"/>
          </a:xfrm>
          <a:prstGeom prst="roundRect">
            <a:avLst>
              <a:gd name="adj" fmla="val 1633"/>
            </a:avLst>
          </a:prstGeom>
          <a:solidFill>
            <a:srgbClr val="2D3133"/>
          </a:solidFill>
          <a:ln w="15240">
            <a:solidFill>
              <a:srgbClr val="65696B"/>
            </a:solidFill>
            <a:prstDash val="solid"/>
          </a:ln>
        </p:spPr>
      </p:sp>
      <p:sp>
        <p:nvSpPr>
          <p:cNvPr id="54" name="Text 52"/>
          <p:cNvSpPr/>
          <p:nvPr/>
        </p:nvSpPr>
        <p:spPr>
          <a:xfrm>
            <a:off x="7534394" y="6648450"/>
            <a:ext cx="1699736" cy="212527"/>
          </a:xfrm>
          <a:prstGeom prst="rect">
            <a:avLst/>
          </a:prstGeom>
          <a:noFill/>
          <a:ln/>
        </p:spPr>
        <p:txBody>
          <a:bodyPr wrap="none" lIns="0" tIns="0" rIns="0" bIns="0" rtlCol="0" anchor="t"/>
          <a:lstStyle/>
          <a:p>
            <a:pPr algn="l" indent="0" marL="0">
              <a:lnSpc>
                <a:spcPts val="1650"/>
              </a:lnSpc>
              <a:buNone/>
            </a:pPr>
            <a:r>
              <a:rPr lang="en-US" sz="1300" dirty="0">
                <a:solidFill>
                  <a:srgbClr val="D6D9D7"/>
                </a:solidFill>
                <a:latin typeface="DM Sans Medium" pitchFamily="34" charset="0"/>
                <a:ea typeface="DM Sans Medium" pitchFamily="34" charset="-122"/>
                <a:cs typeface="DM Sans Medium" pitchFamily="34" charset="-120"/>
              </a:rPr>
              <a:t>Scalability</a:t>
            </a:r>
            <a:endParaRPr lang="en-US" sz="1300" dirty="0"/>
          </a:p>
        </p:txBody>
      </p:sp>
      <p:sp>
        <p:nvSpPr>
          <p:cNvPr id="55" name="Text 53"/>
          <p:cNvSpPr/>
          <p:nvPr/>
        </p:nvSpPr>
        <p:spPr>
          <a:xfrm>
            <a:off x="7534394" y="6942534"/>
            <a:ext cx="6400919" cy="652582"/>
          </a:xfrm>
          <a:prstGeom prst="rect">
            <a:avLst/>
          </a:prstGeom>
          <a:noFill/>
          <a:ln/>
        </p:spPr>
        <p:txBody>
          <a:bodyPr wrap="square" lIns="0" tIns="0" rIns="0" bIns="0" rtlCol="0" anchor="t"/>
          <a:lstStyle/>
          <a:p>
            <a:pPr algn="l" indent="0" marL="0">
              <a:lnSpc>
                <a:spcPts val="1700"/>
              </a:lnSpc>
              <a:buNone/>
            </a:pPr>
            <a:r>
              <a:rPr lang="en-US" sz="1050" dirty="0">
                <a:solidFill>
                  <a:srgbClr val="D6D9D7"/>
                </a:solidFill>
                <a:latin typeface="Inter" pitchFamily="34" charset="0"/>
                <a:ea typeface="Inter" pitchFamily="34" charset="-122"/>
                <a:cs typeface="Inter" pitchFamily="34" charset="-120"/>
              </a:rPr>
              <a:t>Automated collection and analysis enables processing thousands of headlines efficiently. The modular architecture supports easy addition of new sources and analytical techniques as the research evolves.</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5615702"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Preliminary Findings: Revealing Framing Patterns</a:t>
            </a:r>
            <a:endParaRPr lang="en-US" sz="1950" dirty="0"/>
          </a:p>
        </p:txBody>
      </p:sp>
      <p:sp>
        <p:nvSpPr>
          <p:cNvPr id="3" name="Text 1"/>
          <p:cNvSpPr/>
          <p:nvPr/>
        </p:nvSpPr>
        <p:spPr>
          <a:xfrm>
            <a:off x="396835" y="781407"/>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Our initial analysis examined coverage of India's elections across multiple news outlets. Even when reporting the same factual event, sources employed strikingly different framing strategies, word choices, and emotional tones.</a:t>
            </a:r>
            <a:endParaRPr lang="en-US" sz="750" dirty="0"/>
          </a:p>
        </p:txBody>
      </p:sp>
      <p:sp>
        <p:nvSpPr>
          <p:cNvPr id="4" name="Text 2"/>
          <p:cNvSpPr/>
          <p:nvPr/>
        </p:nvSpPr>
        <p:spPr>
          <a:xfrm>
            <a:off x="396835" y="1088827"/>
            <a:ext cx="2998708" cy="185976"/>
          </a:xfrm>
          <a:prstGeom prst="rect">
            <a:avLst/>
          </a:prstGeom>
          <a:noFill/>
          <a:ln/>
        </p:spPr>
        <p:txBody>
          <a:bodyPr wrap="none" lIns="0" tIns="0" rIns="0" bIns="0" rtlCol="0" anchor="t"/>
          <a:lstStyle/>
          <a:p>
            <a:pPr algn="l" indent="0" marL="0">
              <a:lnSpc>
                <a:spcPts val="1450"/>
              </a:lnSpc>
              <a:buNone/>
            </a:pPr>
            <a:r>
              <a:rPr lang="en-US" sz="1150" dirty="0">
                <a:solidFill>
                  <a:srgbClr val="F7F7F8"/>
                </a:solidFill>
                <a:latin typeface="DM Sans Medium" pitchFamily="34" charset="0"/>
                <a:ea typeface="DM Sans Medium" pitchFamily="34" charset="-122"/>
                <a:cs typeface="DM Sans Medium" pitchFamily="34" charset="-120"/>
              </a:rPr>
              <a:t>Example Analysis: India Elections Coverage</a:t>
            </a:r>
            <a:endParaRPr lang="en-US" sz="1150" dirty="0"/>
          </a:p>
        </p:txBody>
      </p:sp>
      <p:sp>
        <p:nvSpPr>
          <p:cNvPr id="5" name="Shape 3"/>
          <p:cNvSpPr/>
          <p:nvPr/>
        </p:nvSpPr>
        <p:spPr>
          <a:xfrm>
            <a:off x="396835" y="1423630"/>
            <a:ext cx="13836729" cy="1772603"/>
          </a:xfrm>
          <a:prstGeom prst="roundRect">
            <a:avLst>
              <a:gd name="adj" fmla="val 840"/>
            </a:avLst>
          </a:prstGeom>
          <a:noFill/>
          <a:ln w="7620">
            <a:solidFill>
              <a:srgbClr val="FFFFFF">
                <a:alpha val="24000"/>
              </a:srgbClr>
            </a:solidFill>
            <a:prstDash val="solid"/>
          </a:ln>
        </p:spPr>
      </p:sp>
      <p:sp>
        <p:nvSpPr>
          <p:cNvPr id="6" name="Shape 4"/>
          <p:cNvSpPr/>
          <p:nvPr/>
        </p:nvSpPr>
        <p:spPr>
          <a:xfrm>
            <a:off x="404455" y="1431250"/>
            <a:ext cx="13821489" cy="292894"/>
          </a:xfrm>
          <a:prstGeom prst="rect">
            <a:avLst/>
          </a:prstGeom>
          <a:solidFill>
            <a:srgbClr val="FFFFFF">
              <a:alpha val="4000"/>
            </a:srgbClr>
          </a:solidFill>
          <a:ln/>
        </p:spPr>
      </p:sp>
      <p:sp>
        <p:nvSpPr>
          <p:cNvPr id="7" name="Text 5"/>
          <p:cNvSpPr/>
          <p:nvPr/>
        </p:nvSpPr>
        <p:spPr>
          <a:xfrm>
            <a:off x="503873" y="1498402"/>
            <a:ext cx="2562106" cy="158591"/>
          </a:xfrm>
          <a:prstGeom prst="rect">
            <a:avLst/>
          </a:prstGeom>
          <a:noFill/>
          <a:ln/>
        </p:spPr>
        <p:txBody>
          <a:bodyPr wrap="none" lIns="0" tIns="0" rIns="0" bIns="0" rtlCol="0" anchor="t"/>
          <a:lstStyle/>
          <a:p>
            <a:pPr algn="l" indent="0" marL="0">
              <a:lnSpc>
                <a:spcPts val="1250"/>
              </a:lnSpc>
              <a:buNone/>
            </a:pPr>
            <a:r>
              <a:rPr lang="en-US" sz="750" b="1" dirty="0">
                <a:solidFill>
                  <a:srgbClr val="D6D9D7"/>
                </a:solidFill>
                <a:latin typeface="Inter" pitchFamily="34" charset="0"/>
                <a:ea typeface="Inter" pitchFamily="34" charset="-122"/>
                <a:cs typeface="Inter" pitchFamily="34" charset="-120"/>
              </a:rPr>
              <a:t>Source</a:t>
            </a:r>
            <a:endParaRPr lang="en-US" sz="750" dirty="0"/>
          </a:p>
        </p:txBody>
      </p:sp>
      <p:sp>
        <p:nvSpPr>
          <p:cNvPr id="8" name="Text 6"/>
          <p:cNvSpPr/>
          <p:nvPr/>
        </p:nvSpPr>
        <p:spPr>
          <a:xfrm>
            <a:off x="3271957" y="1498402"/>
            <a:ext cx="4631531" cy="158591"/>
          </a:xfrm>
          <a:prstGeom prst="rect">
            <a:avLst/>
          </a:prstGeom>
          <a:noFill/>
          <a:ln/>
        </p:spPr>
        <p:txBody>
          <a:bodyPr wrap="none" lIns="0" tIns="0" rIns="0" bIns="0" rtlCol="0" anchor="t"/>
          <a:lstStyle/>
          <a:p>
            <a:pPr algn="l" indent="0" marL="0">
              <a:lnSpc>
                <a:spcPts val="1250"/>
              </a:lnSpc>
              <a:buNone/>
            </a:pPr>
            <a:r>
              <a:rPr lang="en-US" sz="750" b="1" dirty="0">
                <a:solidFill>
                  <a:srgbClr val="D6D9D7"/>
                </a:solidFill>
                <a:latin typeface="Inter" pitchFamily="34" charset="0"/>
                <a:ea typeface="Inter" pitchFamily="34" charset="-122"/>
                <a:cs typeface="Inter" pitchFamily="34" charset="-120"/>
              </a:rPr>
              <a:t>Example Headline</a:t>
            </a:r>
            <a:endParaRPr lang="en-US" sz="750" dirty="0"/>
          </a:p>
        </p:txBody>
      </p:sp>
      <p:sp>
        <p:nvSpPr>
          <p:cNvPr id="9" name="Text 7"/>
          <p:cNvSpPr/>
          <p:nvPr/>
        </p:nvSpPr>
        <p:spPr>
          <a:xfrm>
            <a:off x="8109466" y="1498402"/>
            <a:ext cx="1867138" cy="158591"/>
          </a:xfrm>
          <a:prstGeom prst="rect">
            <a:avLst/>
          </a:prstGeom>
          <a:noFill/>
          <a:ln/>
        </p:spPr>
        <p:txBody>
          <a:bodyPr wrap="none" lIns="0" tIns="0" rIns="0" bIns="0" rtlCol="0" anchor="t"/>
          <a:lstStyle/>
          <a:p>
            <a:pPr algn="l" indent="0" marL="0">
              <a:lnSpc>
                <a:spcPts val="1250"/>
              </a:lnSpc>
              <a:buNone/>
            </a:pPr>
            <a:r>
              <a:rPr lang="en-US" sz="750" b="1" dirty="0">
                <a:solidFill>
                  <a:srgbClr val="D6D9D7"/>
                </a:solidFill>
                <a:latin typeface="Inter" pitchFamily="34" charset="0"/>
                <a:ea typeface="Inter" pitchFamily="34" charset="-122"/>
                <a:cs typeface="Inter" pitchFamily="34" charset="-120"/>
              </a:rPr>
              <a:t>Sentiment</a:t>
            </a:r>
            <a:endParaRPr lang="en-US" sz="750" dirty="0"/>
          </a:p>
        </p:txBody>
      </p:sp>
      <p:sp>
        <p:nvSpPr>
          <p:cNvPr id="10" name="Text 8"/>
          <p:cNvSpPr/>
          <p:nvPr/>
        </p:nvSpPr>
        <p:spPr>
          <a:xfrm>
            <a:off x="10182582" y="1498402"/>
            <a:ext cx="3944183" cy="158591"/>
          </a:xfrm>
          <a:prstGeom prst="rect">
            <a:avLst/>
          </a:prstGeom>
          <a:noFill/>
          <a:ln/>
        </p:spPr>
        <p:txBody>
          <a:bodyPr wrap="none" lIns="0" tIns="0" rIns="0" bIns="0" rtlCol="0" anchor="t"/>
          <a:lstStyle/>
          <a:p>
            <a:pPr algn="l" indent="0" marL="0">
              <a:lnSpc>
                <a:spcPts val="1250"/>
              </a:lnSpc>
              <a:buNone/>
            </a:pPr>
            <a:r>
              <a:rPr lang="en-US" sz="750" b="1" dirty="0">
                <a:solidFill>
                  <a:srgbClr val="D6D9D7"/>
                </a:solidFill>
                <a:latin typeface="Inter" pitchFamily="34" charset="0"/>
                <a:ea typeface="Inter" pitchFamily="34" charset="-122"/>
                <a:cs typeface="Inter" pitchFamily="34" charset="-120"/>
              </a:rPr>
              <a:t>Key Frame</a:t>
            </a:r>
            <a:endParaRPr lang="en-US" sz="750" dirty="0"/>
          </a:p>
        </p:txBody>
      </p:sp>
      <p:sp>
        <p:nvSpPr>
          <p:cNvPr id="11" name="Shape 9"/>
          <p:cNvSpPr/>
          <p:nvPr/>
        </p:nvSpPr>
        <p:spPr>
          <a:xfrm>
            <a:off x="404455" y="1724144"/>
            <a:ext cx="13821489" cy="292894"/>
          </a:xfrm>
          <a:prstGeom prst="rect">
            <a:avLst/>
          </a:prstGeom>
          <a:solidFill>
            <a:srgbClr val="000000">
              <a:alpha val="4000"/>
            </a:srgbClr>
          </a:solidFill>
          <a:ln/>
        </p:spPr>
      </p:sp>
      <p:sp>
        <p:nvSpPr>
          <p:cNvPr id="12" name="Text 10"/>
          <p:cNvSpPr/>
          <p:nvPr/>
        </p:nvSpPr>
        <p:spPr>
          <a:xfrm>
            <a:off x="503873" y="1791295"/>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Reuters</a:t>
            </a:r>
            <a:endParaRPr lang="en-US" sz="750" dirty="0"/>
          </a:p>
        </p:txBody>
      </p:sp>
      <p:sp>
        <p:nvSpPr>
          <p:cNvPr id="13" name="Text 11"/>
          <p:cNvSpPr/>
          <p:nvPr/>
        </p:nvSpPr>
        <p:spPr>
          <a:xfrm>
            <a:off x="3271957" y="1791295"/>
            <a:ext cx="4631531"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"India votes in landmark elections."</a:t>
            </a:r>
            <a:endParaRPr lang="en-US" sz="750" dirty="0"/>
          </a:p>
        </p:txBody>
      </p:sp>
      <p:sp>
        <p:nvSpPr>
          <p:cNvPr id="14" name="Text 12"/>
          <p:cNvSpPr/>
          <p:nvPr/>
        </p:nvSpPr>
        <p:spPr>
          <a:xfrm>
            <a:off x="8109466" y="1791295"/>
            <a:ext cx="186713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+0.05</a:t>
            </a:r>
            <a:endParaRPr lang="en-US" sz="750" dirty="0"/>
          </a:p>
        </p:txBody>
      </p:sp>
      <p:sp>
        <p:nvSpPr>
          <p:cNvPr id="15" name="Text 13"/>
          <p:cNvSpPr/>
          <p:nvPr/>
        </p:nvSpPr>
        <p:spPr>
          <a:xfrm>
            <a:off x="10182582" y="1791295"/>
            <a:ext cx="3944183"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Neutral / Institutional</a:t>
            </a:r>
            <a:endParaRPr lang="en-US" sz="750" dirty="0"/>
          </a:p>
        </p:txBody>
      </p:sp>
      <p:sp>
        <p:nvSpPr>
          <p:cNvPr id="16" name="Shape 14"/>
          <p:cNvSpPr/>
          <p:nvPr/>
        </p:nvSpPr>
        <p:spPr>
          <a:xfrm>
            <a:off x="404455" y="2017038"/>
            <a:ext cx="13821489" cy="292894"/>
          </a:xfrm>
          <a:prstGeom prst="rect">
            <a:avLst/>
          </a:prstGeom>
          <a:solidFill>
            <a:srgbClr val="FFFFFF">
              <a:alpha val="4000"/>
            </a:srgbClr>
          </a:solidFill>
          <a:ln/>
        </p:spPr>
      </p:sp>
      <p:sp>
        <p:nvSpPr>
          <p:cNvPr id="17" name="Text 15"/>
          <p:cNvSpPr/>
          <p:nvPr/>
        </p:nvSpPr>
        <p:spPr>
          <a:xfrm>
            <a:off x="503873" y="2084189"/>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The Wire</a:t>
            </a:r>
            <a:endParaRPr lang="en-US" sz="750" dirty="0"/>
          </a:p>
        </p:txBody>
      </p:sp>
      <p:sp>
        <p:nvSpPr>
          <p:cNvPr id="18" name="Text 16"/>
          <p:cNvSpPr/>
          <p:nvPr/>
        </p:nvSpPr>
        <p:spPr>
          <a:xfrm>
            <a:off x="3271957" y="2084189"/>
            <a:ext cx="4631531"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"Fear and fatigue mark India's election landscape."</a:t>
            </a:r>
            <a:endParaRPr lang="en-US" sz="750" dirty="0"/>
          </a:p>
        </p:txBody>
      </p:sp>
      <p:sp>
        <p:nvSpPr>
          <p:cNvPr id="19" name="Text 17"/>
          <p:cNvSpPr/>
          <p:nvPr/>
        </p:nvSpPr>
        <p:spPr>
          <a:xfrm>
            <a:off x="8109466" y="2084189"/>
            <a:ext cx="186713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−0.24</a:t>
            </a:r>
            <a:endParaRPr lang="en-US" sz="750" dirty="0"/>
          </a:p>
        </p:txBody>
      </p:sp>
      <p:sp>
        <p:nvSpPr>
          <p:cNvPr id="20" name="Text 18"/>
          <p:cNvSpPr/>
          <p:nvPr/>
        </p:nvSpPr>
        <p:spPr>
          <a:xfrm>
            <a:off x="10182582" y="2084189"/>
            <a:ext cx="3944183"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Negative / Concern</a:t>
            </a:r>
            <a:endParaRPr lang="en-US" sz="750" dirty="0"/>
          </a:p>
        </p:txBody>
      </p:sp>
      <p:sp>
        <p:nvSpPr>
          <p:cNvPr id="21" name="Shape 19"/>
          <p:cNvSpPr/>
          <p:nvPr/>
        </p:nvSpPr>
        <p:spPr>
          <a:xfrm>
            <a:off x="404455" y="2309932"/>
            <a:ext cx="13821489" cy="292894"/>
          </a:xfrm>
          <a:prstGeom prst="rect">
            <a:avLst/>
          </a:prstGeom>
          <a:solidFill>
            <a:srgbClr val="000000">
              <a:alpha val="4000"/>
            </a:srgbClr>
          </a:solidFill>
          <a:ln/>
        </p:spPr>
      </p:sp>
      <p:sp>
        <p:nvSpPr>
          <p:cNvPr id="22" name="Text 20"/>
          <p:cNvSpPr/>
          <p:nvPr/>
        </p:nvSpPr>
        <p:spPr>
          <a:xfrm>
            <a:off x="503873" y="2377083"/>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Swarajya</a:t>
            </a:r>
            <a:endParaRPr lang="en-US" sz="750" dirty="0"/>
          </a:p>
        </p:txBody>
      </p:sp>
      <p:sp>
        <p:nvSpPr>
          <p:cNvPr id="23" name="Text 21"/>
          <p:cNvSpPr/>
          <p:nvPr/>
        </p:nvSpPr>
        <p:spPr>
          <a:xfrm>
            <a:off x="3271957" y="2377083"/>
            <a:ext cx="4631531"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"India rises to shape its destiny."</a:t>
            </a:r>
            <a:endParaRPr lang="en-US" sz="750" dirty="0"/>
          </a:p>
        </p:txBody>
      </p:sp>
      <p:sp>
        <p:nvSpPr>
          <p:cNvPr id="24" name="Text 22"/>
          <p:cNvSpPr/>
          <p:nvPr/>
        </p:nvSpPr>
        <p:spPr>
          <a:xfrm>
            <a:off x="8109466" y="2377083"/>
            <a:ext cx="186713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+0.32</a:t>
            </a:r>
            <a:endParaRPr lang="en-US" sz="750" dirty="0"/>
          </a:p>
        </p:txBody>
      </p:sp>
      <p:sp>
        <p:nvSpPr>
          <p:cNvPr id="25" name="Text 23"/>
          <p:cNvSpPr/>
          <p:nvPr/>
        </p:nvSpPr>
        <p:spPr>
          <a:xfrm>
            <a:off x="10182582" y="2377083"/>
            <a:ext cx="3944183"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Positive / Nationalist</a:t>
            </a:r>
            <a:endParaRPr lang="en-US" sz="750" dirty="0"/>
          </a:p>
        </p:txBody>
      </p:sp>
      <p:sp>
        <p:nvSpPr>
          <p:cNvPr id="26" name="Shape 24"/>
          <p:cNvSpPr/>
          <p:nvPr/>
        </p:nvSpPr>
        <p:spPr>
          <a:xfrm>
            <a:off x="404455" y="2602825"/>
            <a:ext cx="13821489" cy="292894"/>
          </a:xfrm>
          <a:prstGeom prst="rect">
            <a:avLst/>
          </a:prstGeom>
          <a:solidFill>
            <a:srgbClr val="FFFFFF">
              <a:alpha val="4000"/>
            </a:srgbClr>
          </a:solidFill>
          <a:ln/>
        </p:spPr>
      </p:sp>
      <p:sp>
        <p:nvSpPr>
          <p:cNvPr id="27" name="Text 25"/>
          <p:cNvSpPr/>
          <p:nvPr/>
        </p:nvSpPr>
        <p:spPr>
          <a:xfrm>
            <a:off x="503873" y="2669977"/>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The Hindu</a:t>
            </a:r>
            <a:endParaRPr lang="en-US" sz="750" dirty="0"/>
          </a:p>
        </p:txBody>
      </p:sp>
      <p:sp>
        <p:nvSpPr>
          <p:cNvPr id="28" name="Text 26"/>
          <p:cNvSpPr/>
          <p:nvPr/>
        </p:nvSpPr>
        <p:spPr>
          <a:xfrm>
            <a:off x="3271957" y="2669977"/>
            <a:ext cx="4631531"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"Voters queue as democracy unfolds."</a:t>
            </a:r>
            <a:endParaRPr lang="en-US" sz="750" dirty="0"/>
          </a:p>
        </p:txBody>
      </p:sp>
      <p:sp>
        <p:nvSpPr>
          <p:cNvPr id="29" name="Text 27"/>
          <p:cNvSpPr/>
          <p:nvPr/>
        </p:nvSpPr>
        <p:spPr>
          <a:xfrm>
            <a:off x="8109466" y="2669977"/>
            <a:ext cx="186713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+0.12</a:t>
            </a:r>
            <a:endParaRPr lang="en-US" sz="750" dirty="0"/>
          </a:p>
        </p:txBody>
      </p:sp>
      <p:sp>
        <p:nvSpPr>
          <p:cNvPr id="30" name="Text 28"/>
          <p:cNvSpPr/>
          <p:nvPr/>
        </p:nvSpPr>
        <p:spPr>
          <a:xfrm>
            <a:off x="10182582" y="2669977"/>
            <a:ext cx="3944183"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Neutral / Procedural</a:t>
            </a:r>
            <a:endParaRPr lang="en-US" sz="750" dirty="0"/>
          </a:p>
        </p:txBody>
      </p:sp>
      <p:sp>
        <p:nvSpPr>
          <p:cNvPr id="31" name="Shape 29"/>
          <p:cNvSpPr/>
          <p:nvPr/>
        </p:nvSpPr>
        <p:spPr>
          <a:xfrm>
            <a:off x="404455" y="2895719"/>
            <a:ext cx="13821489" cy="292894"/>
          </a:xfrm>
          <a:prstGeom prst="rect">
            <a:avLst/>
          </a:prstGeom>
          <a:solidFill>
            <a:srgbClr val="000000">
              <a:alpha val="4000"/>
            </a:srgbClr>
          </a:solidFill>
          <a:ln/>
        </p:spPr>
      </p:sp>
      <p:sp>
        <p:nvSpPr>
          <p:cNvPr id="32" name="Text 30"/>
          <p:cNvSpPr/>
          <p:nvPr/>
        </p:nvSpPr>
        <p:spPr>
          <a:xfrm>
            <a:off x="503873" y="2962870"/>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Times of India</a:t>
            </a:r>
            <a:endParaRPr lang="en-US" sz="750" dirty="0"/>
          </a:p>
        </p:txBody>
      </p:sp>
      <p:sp>
        <p:nvSpPr>
          <p:cNvPr id="33" name="Text 31"/>
          <p:cNvSpPr/>
          <p:nvPr/>
        </p:nvSpPr>
        <p:spPr>
          <a:xfrm>
            <a:off x="3271957" y="2962870"/>
            <a:ext cx="4631531"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"Massive turnout signals voter enthusiasm."</a:t>
            </a:r>
            <a:endParaRPr lang="en-US" sz="750" dirty="0"/>
          </a:p>
        </p:txBody>
      </p:sp>
      <p:sp>
        <p:nvSpPr>
          <p:cNvPr id="34" name="Text 32"/>
          <p:cNvSpPr/>
          <p:nvPr/>
        </p:nvSpPr>
        <p:spPr>
          <a:xfrm>
            <a:off x="8109466" y="2962870"/>
            <a:ext cx="186713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+0.28</a:t>
            </a:r>
            <a:endParaRPr lang="en-US" sz="750" dirty="0"/>
          </a:p>
        </p:txBody>
      </p:sp>
      <p:sp>
        <p:nvSpPr>
          <p:cNvPr id="35" name="Text 33"/>
          <p:cNvSpPr/>
          <p:nvPr/>
        </p:nvSpPr>
        <p:spPr>
          <a:xfrm>
            <a:off x="10182582" y="2962870"/>
            <a:ext cx="3944183"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Positive / Participatory</a:t>
            </a:r>
            <a:endParaRPr lang="en-US" sz="750" dirty="0"/>
          </a:p>
        </p:txBody>
      </p:sp>
      <p:sp>
        <p:nvSpPr>
          <p:cNvPr id="36" name="Text 34"/>
          <p:cNvSpPr/>
          <p:nvPr/>
        </p:nvSpPr>
        <p:spPr>
          <a:xfrm>
            <a:off x="3214688" y="3952756"/>
            <a:ext cx="1220510" cy="248007"/>
          </a:xfrm>
          <a:prstGeom prst="rect">
            <a:avLst/>
          </a:prstGeom>
          <a:noFill/>
          <a:ln/>
        </p:spPr>
        <p:txBody>
          <a:bodyPr wrap="none" lIns="0" tIns="0" rIns="0" bIns="0" rtlCol="0" anchor="t"/>
          <a:lstStyle/>
          <a:p>
            <a:pPr algn="ctr" indent="0" marL="0">
              <a:lnSpc>
                <a:spcPts val="1950"/>
              </a:lnSpc>
              <a:buNone/>
            </a:pPr>
            <a:r>
              <a:rPr lang="en-US" sz="1950" dirty="0">
                <a:solidFill>
                  <a:srgbClr val="D6D9D7"/>
                </a:solidFill>
                <a:latin typeface="DM Sans Medium" pitchFamily="34" charset="0"/>
                <a:ea typeface="DM Sans Medium" pitchFamily="34" charset="-122"/>
                <a:cs typeface="DM Sans Medium" pitchFamily="34" charset="-120"/>
              </a:rPr>
              <a:t>68%</a:t>
            </a:r>
            <a:endParaRPr lang="en-US" sz="1950" dirty="0"/>
          </a:p>
        </p:txBody>
      </p:sp>
      <p:pic>
        <p:nvPicPr>
          <p:cNvPr id="37" name="Image 0" descr="preencoded.png">    </p:cNvPr>
          <p:cNvPicPr>
            <a:picLocks noChangeAspect="1"/>
          </p:cNvPicPr>
          <p:nvPr/>
        </p:nvPicPr>
        <p:blipFill>
          <a:blip r:embed="rId1"/>
          <a:stretch>
            <a:fillRect/>
          </a:stretch>
        </p:blipFill>
        <p:spPr>
          <a:xfrm>
            <a:off x="3080742" y="3332559"/>
            <a:ext cx="1488519" cy="1488519"/>
          </a:xfrm>
          <a:prstGeom prst="rect">
            <a:avLst/>
          </a:prstGeom>
        </p:spPr>
      </p:pic>
      <p:sp>
        <p:nvSpPr>
          <p:cNvPr id="38" name="Text 35"/>
          <p:cNvSpPr/>
          <p:nvPr/>
        </p:nvSpPr>
        <p:spPr>
          <a:xfrm>
            <a:off x="3204805" y="4945023"/>
            <a:ext cx="1240393" cy="155019"/>
          </a:xfrm>
          <a:prstGeom prst="rect">
            <a:avLst/>
          </a:prstGeom>
          <a:noFill/>
          <a:ln/>
        </p:spPr>
        <p:txBody>
          <a:bodyPr wrap="none" lIns="0" tIns="0" rIns="0" bIns="0" rtlCol="0" anchor="t"/>
          <a:lstStyle/>
          <a:p>
            <a:pPr algn="ctr"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Variation Range</a:t>
            </a:r>
            <a:endParaRPr lang="en-US" sz="950" dirty="0"/>
          </a:p>
        </p:txBody>
      </p:sp>
      <p:sp>
        <p:nvSpPr>
          <p:cNvPr id="39" name="Text 36"/>
          <p:cNvSpPr/>
          <p:nvPr/>
        </p:nvSpPr>
        <p:spPr>
          <a:xfrm>
            <a:off x="396835" y="5159573"/>
            <a:ext cx="6856333" cy="158591"/>
          </a:xfrm>
          <a:prstGeom prst="rect">
            <a:avLst/>
          </a:prstGeom>
          <a:noFill/>
          <a:ln/>
        </p:spPr>
        <p:txBody>
          <a:bodyPr wrap="none" lIns="0" tIns="0" rIns="0" bIns="0" rtlCol="0" anchor="t"/>
          <a:lstStyle/>
          <a:p>
            <a:pPr algn="ctr" indent="0" marL="0">
              <a:lnSpc>
                <a:spcPts val="1250"/>
              </a:lnSpc>
              <a:buNone/>
            </a:pPr>
            <a:r>
              <a:rPr lang="en-US" sz="750" dirty="0">
                <a:solidFill>
                  <a:srgbClr val="D6D9D7"/>
                </a:solidFill>
                <a:latin typeface="Inter" pitchFamily="34" charset="0"/>
                <a:ea typeface="Inter" pitchFamily="34" charset="-122"/>
                <a:cs typeface="Inter" pitchFamily="34" charset="-120"/>
              </a:rPr>
              <a:t>Sentiment scores varied by up to 68% across outlets covering identical events</a:t>
            </a:r>
            <a:endParaRPr lang="en-US" sz="750" dirty="0"/>
          </a:p>
        </p:txBody>
      </p:sp>
      <p:sp>
        <p:nvSpPr>
          <p:cNvPr id="40" name="Text 37"/>
          <p:cNvSpPr/>
          <p:nvPr/>
        </p:nvSpPr>
        <p:spPr>
          <a:xfrm>
            <a:off x="10194965" y="3952756"/>
            <a:ext cx="1220510" cy="248007"/>
          </a:xfrm>
          <a:prstGeom prst="rect">
            <a:avLst/>
          </a:prstGeom>
          <a:noFill/>
          <a:ln/>
        </p:spPr>
        <p:txBody>
          <a:bodyPr wrap="none" lIns="0" tIns="0" rIns="0" bIns="0" rtlCol="0" anchor="t"/>
          <a:lstStyle/>
          <a:p>
            <a:pPr algn="ctr" indent="0" marL="0">
              <a:lnSpc>
                <a:spcPts val="1950"/>
              </a:lnSpc>
              <a:buNone/>
            </a:pPr>
            <a:r>
              <a:rPr lang="en-US" sz="1950" dirty="0">
                <a:solidFill>
                  <a:srgbClr val="D6D9D7"/>
                </a:solidFill>
                <a:latin typeface="DM Sans Medium" pitchFamily="34" charset="0"/>
                <a:ea typeface="DM Sans Medium" pitchFamily="34" charset="-122"/>
                <a:cs typeface="DM Sans Medium" pitchFamily="34" charset="-120"/>
              </a:rPr>
              <a:t>45%</a:t>
            </a:r>
            <a:endParaRPr lang="en-US" sz="1950" dirty="0"/>
          </a:p>
        </p:txBody>
      </p:sp>
      <p:pic>
        <p:nvPicPr>
          <p:cNvPr id="41" name="Image 1" descr="preencoded.png">    </p:cNvPr>
          <p:cNvPicPr>
            <a:picLocks noChangeAspect="1"/>
          </p:cNvPicPr>
          <p:nvPr/>
        </p:nvPicPr>
        <p:blipFill>
          <a:blip r:embed="rId2"/>
          <a:stretch>
            <a:fillRect/>
          </a:stretch>
        </p:blipFill>
        <p:spPr>
          <a:xfrm>
            <a:off x="10061019" y="3332559"/>
            <a:ext cx="1488519" cy="1488519"/>
          </a:xfrm>
          <a:prstGeom prst="rect">
            <a:avLst/>
          </a:prstGeom>
        </p:spPr>
      </p:pic>
      <p:sp>
        <p:nvSpPr>
          <p:cNvPr id="42" name="Text 38"/>
          <p:cNvSpPr/>
          <p:nvPr/>
        </p:nvSpPr>
        <p:spPr>
          <a:xfrm>
            <a:off x="7377113" y="4845844"/>
            <a:ext cx="6856452" cy="158591"/>
          </a:xfrm>
          <a:prstGeom prst="rect">
            <a:avLst/>
          </a:prstGeom>
          <a:noFill/>
          <a:ln/>
        </p:spPr>
        <p:txBody>
          <a:bodyPr wrap="none" lIns="0" tIns="0" rIns="0" bIns="0" rtlCol="0" anchor="t"/>
          <a:lstStyle/>
          <a:p>
            <a:pPr algn="ctr" indent="0" marL="0">
              <a:lnSpc>
                <a:spcPts val="1250"/>
              </a:lnSpc>
              <a:buNone/>
            </a:pPr>
            <a:endParaRPr lang="en-US" sz="750" dirty="0"/>
          </a:p>
        </p:txBody>
      </p:sp>
      <p:pic>
        <p:nvPicPr>
          <p:cNvPr id="43" name="Image 2" descr="preencoded.png">    </p:cNvPr>
          <p:cNvPicPr>
            <a:picLocks noChangeAspect="1"/>
          </p:cNvPicPr>
          <p:nvPr/>
        </p:nvPicPr>
        <p:blipFill>
          <a:blip r:embed="rId3"/>
          <a:stretch>
            <a:fillRect/>
          </a:stretch>
        </p:blipFill>
        <p:spPr>
          <a:xfrm>
            <a:off x="3080742" y="5541288"/>
            <a:ext cx="1488519" cy="1488519"/>
          </a:xfrm>
          <a:prstGeom prst="rect">
            <a:avLst/>
          </a:prstGeom>
        </p:spPr>
      </p:pic>
      <p:sp>
        <p:nvSpPr>
          <p:cNvPr id="44" name="Text 39"/>
          <p:cNvSpPr/>
          <p:nvPr/>
        </p:nvSpPr>
        <p:spPr>
          <a:xfrm>
            <a:off x="3204805" y="7153751"/>
            <a:ext cx="1240393" cy="155019"/>
          </a:xfrm>
          <a:prstGeom prst="rect">
            <a:avLst/>
          </a:prstGeom>
          <a:noFill/>
          <a:ln/>
        </p:spPr>
        <p:txBody>
          <a:bodyPr wrap="none" lIns="0" tIns="0" rIns="0" bIns="0" rtlCol="0" anchor="t"/>
          <a:lstStyle/>
          <a:p>
            <a:pPr algn="ctr"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Framing Divergence</a:t>
            </a:r>
            <a:endParaRPr lang="en-US" sz="950" dirty="0"/>
          </a:p>
        </p:txBody>
      </p:sp>
      <p:sp>
        <p:nvSpPr>
          <p:cNvPr id="45" name="Text 40"/>
          <p:cNvSpPr/>
          <p:nvPr/>
        </p:nvSpPr>
        <p:spPr>
          <a:xfrm>
            <a:off x="396835" y="7368302"/>
            <a:ext cx="6856333" cy="158591"/>
          </a:xfrm>
          <a:prstGeom prst="rect">
            <a:avLst/>
          </a:prstGeom>
          <a:noFill/>
          <a:ln/>
        </p:spPr>
        <p:txBody>
          <a:bodyPr wrap="none" lIns="0" tIns="0" rIns="0" bIns="0" rtlCol="0" anchor="t"/>
          <a:lstStyle/>
          <a:p>
            <a:pPr algn="ctr" indent="0" marL="0">
              <a:lnSpc>
                <a:spcPts val="1250"/>
              </a:lnSpc>
              <a:buNone/>
            </a:pPr>
            <a:r>
              <a:rPr lang="en-US" sz="750" dirty="0">
                <a:solidFill>
                  <a:srgbClr val="D6D9D7"/>
                </a:solidFill>
                <a:latin typeface="Inter" pitchFamily="34" charset="0"/>
                <a:ea typeface="Inter" pitchFamily="34" charset="-122"/>
                <a:cs typeface="Inter" pitchFamily="34" charset="-120"/>
              </a:rPr>
              <a:t>45% of key framing words differed completely between sources</a:t>
            </a:r>
            <a:endParaRPr lang="en-US" sz="750" dirty="0"/>
          </a:p>
        </p:txBody>
      </p:sp>
      <p:sp>
        <p:nvSpPr>
          <p:cNvPr id="46" name="Text 41"/>
          <p:cNvSpPr/>
          <p:nvPr/>
        </p:nvSpPr>
        <p:spPr>
          <a:xfrm>
            <a:off x="10194965" y="6161484"/>
            <a:ext cx="1220510" cy="248007"/>
          </a:xfrm>
          <a:prstGeom prst="rect">
            <a:avLst/>
          </a:prstGeom>
          <a:noFill/>
          <a:ln/>
        </p:spPr>
        <p:txBody>
          <a:bodyPr wrap="none" lIns="0" tIns="0" rIns="0" bIns="0" rtlCol="0" anchor="t"/>
          <a:lstStyle/>
          <a:p>
            <a:pPr algn="ctr" indent="0" marL="0">
              <a:lnSpc>
                <a:spcPts val="1950"/>
              </a:lnSpc>
              <a:buNone/>
            </a:pPr>
            <a:r>
              <a:rPr lang="en-US" sz="1950" dirty="0">
                <a:solidFill>
                  <a:srgbClr val="D6D9D7"/>
                </a:solidFill>
                <a:latin typeface="DM Sans Medium" pitchFamily="34" charset="0"/>
                <a:ea typeface="DM Sans Medium" pitchFamily="34" charset="-122"/>
                <a:cs typeface="DM Sans Medium" pitchFamily="34" charset="-120"/>
              </a:rPr>
              <a:t>82%</a:t>
            </a:r>
            <a:endParaRPr lang="en-US" sz="1950" dirty="0"/>
          </a:p>
        </p:txBody>
      </p:sp>
      <p:pic>
        <p:nvPicPr>
          <p:cNvPr id="47" name="Image 3" descr="preencoded.png">    </p:cNvPr>
          <p:cNvPicPr>
            <a:picLocks noChangeAspect="1"/>
          </p:cNvPicPr>
          <p:nvPr/>
        </p:nvPicPr>
        <p:blipFill>
          <a:blip r:embed="rId4"/>
          <a:stretch>
            <a:fillRect/>
          </a:stretch>
        </p:blipFill>
        <p:spPr>
          <a:xfrm>
            <a:off x="10061019" y="5541288"/>
            <a:ext cx="1488519" cy="1488519"/>
          </a:xfrm>
          <a:prstGeom prst="rect">
            <a:avLst/>
          </a:prstGeom>
        </p:spPr>
      </p:pic>
      <p:sp>
        <p:nvSpPr>
          <p:cNvPr id="48" name="Text 42"/>
          <p:cNvSpPr/>
          <p:nvPr/>
        </p:nvSpPr>
        <p:spPr>
          <a:xfrm>
            <a:off x="10185083" y="7153751"/>
            <a:ext cx="1240393" cy="155019"/>
          </a:xfrm>
          <a:prstGeom prst="rect">
            <a:avLst/>
          </a:prstGeom>
          <a:noFill/>
          <a:ln/>
        </p:spPr>
        <p:txBody>
          <a:bodyPr wrap="none" lIns="0" tIns="0" rIns="0" bIns="0" rtlCol="0" anchor="t"/>
          <a:lstStyle/>
          <a:p>
            <a:pPr algn="ctr"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Word Choice Impact</a:t>
            </a:r>
            <a:endParaRPr lang="en-US" sz="950" dirty="0"/>
          </a:p>
        </p:txBody>
      </p:sp>
      <p:sp>
        <p:nvSpPr>
          <p:cNvPr id="49" name="Text 43"/>
          <p:cNvSpPr/>
          <p:nvPr/>
        </p:nvSpPr>
        <p:spPr>
          <a:xfrm>
            <a:off x="7377113" y="7368302"/>
            <a:ext cx="6856452" cy="158591"/>
          </a:xfrm>
          <a:prstGeom prst="rect">
            <a:avLst/>
          </a:prstGeom>
          <a:noFill/>
          <a:ln/>
        </p:spPr>
        <p:txBody>
          <a:bodyPr wrap="none" lIns="0" tIns="0" rIns="0" bIns="0" rtlCol="0" anchor="t"/>
          <a:lstStyle/>
          <a:p>
            <a:pPr algn="ctr" indent="0" marL="0">
              <a:lnSpc>
                <a:spcPts val="1250"/>
              </a:lnSpc>
              <a:buNone/>
            </a:pPr>
            <a:r>
              <a:rPr lang="en-US" sz="750" dirty="0">
                <a:solidFill>
                  <a:srgbClr val="D6D9D7"/>
                </a:solidFill>
                <a:latin typeface="Inter" pitchFamily="34" charset="0"/>
                <a:ea typeface="Inter" pitchFamily="34" charset="-122"/>
                <a:cs typeface="Inter" pitchFamily="34" charset="-120"/>
              </a:rPr>
              <a:t>Reader perception shifted by 82% based purely on headline framing</a:t>
            </a:r>
            <a:endParaRPr lang="en-US" sz="750" dirty="0"/>
          </a:p>
        </p:txBody>
      </p:sp>
      <p:sp>
        <p:nvSpPr>
          <p:cNvPr id="50" name="Shape 44"/>
          <p:cNvSpPr/>
          <p:nvPr/>
        </p:nvSpPr>
        <p:spPr>
          <a:xfrm>
            <a:off x="396835" y="7638455"/>
            <a:ext cx="13836729" cy="421362"/>
          </a:xfrm>
          <a:prstGeom prst="roundRect">
            <a:avLst>
              <a:gd name="adj" fmla="val 3533"/>
            </a:avLst>
          </a:prstGeom>
          <a:solidFill>
            <a:srgbClr val="110745"/>
          </a:solidFill>
          <a:ln/>
        </p:spPr>
      </p:sp>
      <p:pic>
        <p:nvPicPr>
          <p:cNvPr id="51" name="Image 4" descr="preencoded.png">    </p:cNvPr>
          <p:cNvPicPr>
            <a:picLocks noChangeAspect="1"/>
          </p:cNvPicPr>
          <p:nvPr/>
        </p:nvPicPr>
        <p:blipFill>
          <a:blip r:embed="rId5"/>
          <a:stretch>
            <a:fillRect/>
          </a:stretch>
        </p:blipFill>
        <p:spPr>
          <a:xfrm>
            <a:off x="496014" y="7789902"/>
            <a:ext cx="123944" cy="99179"/>
          </a:xfrm>
          <a:prstGeom prst="rect">
            <a:avLst/>
          </a:prstGeom>
        </p:spPr>
      </p:pic>
      <p:sp>
        <p:nvSpPr>
          <p:cNvPr id="52" name="Text 45"/>
          <p:cNvSpPr/>
          <p:nvPr/>
        </p:nvSpPr>
        <p:spPr>
          <a:xfrm>
            <a:off x="719137" y="7762399"/>
            <a:ext cx="13415248" cy="158591"/>
          </a:xfrm>
          <a:prstGeom prst="rect">
            <a:avLst/>
          </a:prstGeom>
          <a:noFill/>
          <a:ln/>
        </p:spPr>
        <p:txBody>
          <a:bodyPr wrap="none" lIns="0" tIns="0" rIns="0" bIns="0" rtlCol="0" anchor="t"/>
          <a:lstStyle/>
          <a:p>
            <a:pPr algn="l" indent="0" marL="0">
              <a:lnSpc>
                <a:spcPts val="1250"/>
              </a:lnSpc>
              <a:buNone/>
            </a:pPr>
            <a:r>
              <a:rPr lang="en-US" sz="750" b="1" dirty="0">
                <a:solidFill>
                  <a:srgbClr val="FFFFFF"/>
                </a:solidFill>
                <a:latin typeface="Inter" pitchFamily="34" charset="0"/>
                <a:ea typeface="Inter" pitchFamily="34" charset="-122"/>
                <a:cs typeface="Inter" pitchFamily="34" charset="-120"/>
              </a:rPr>
              <a:t>Key Insight:</a:t>
            </a:r>
            <a:pPr algn="l" indent="0" marL="0">
              <a:lnSpc>
                <a:spcPts val="1250"/>
              </a:lnSpc>
              <a:buNone/>
            </a:pPr>
            <a:r>
              <a:rPr lang="en-US" sz="750" dirty="0">
                <a:solidFill>
                  <a:srgbClr val="FFFFFF"/>
                </a:solidFill>
                <a:latin typeface="Inter" pitchFamily="34" charset="0"/>
                <a:ea typeface="Inter" pitchFamily="34" charset="-122"/>
                <a:cs typeface="Inter" pitchFamily="34" charset="-120"/>
              </a:rPr>
              <a:t> Even factual headlines reflect ideological tone through strategic framing choices. The same democratic process is portrayed as inspiring, concerning, or routine depending on source perspective.</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272891"/>
            <a:ext cx="5021937" cy="310158"/>
          </a:xfrm>
          <a:prstGeom prst="rect">
            <a:avLst/>
          </a:prstGeom>
          <a:noFill/>
          <a:ln/>
        </p:spPr>
        <p:txBody>
          <a:bodyPr wrap="none" lIns="0" tIns="0" rIns="0" bIns="0" rtlCol="0" anchor="t"/>
          <a:lstStyle/>
          <a:p>
            <a:pPr algn="l" indent="0" marL="0">
              <a:lnSpc>
                <a:spcPts val="2400"/>
              </a:lnSpc>
              <a:buNone/>
            </a:pPr>
            <a:r>
              <a:rPr lang="en-US" sz="1950" dirty="0">
                <a:solidFill>
                  <a:srgbClr val="F7F7F8"/>
                </a:solidFill>
                <a:latin typeface="DM Sans Medium" pitchFamily="34" charset="0"/>
                <a:ea typeface="DM Sans Medium" pitchFamily="34" charset="-122"/>
                <a:cs typeface="DM Sans Medium" pitchFamily="34" charset="-120"/>
              </a:rPr>
              <a:t>Challenges, Limitations &amp; Future Directions</a:t>
            </a:r>
            <a:endParaRPr lang="en-US" sz="1950" dirty="0"/>
          </a:p>
        </p:txBody>
      </p:sp>
      <p:sp>
        <p:nvSpPr>
          <p:cNvPr id="3" name="Text 1"/>
          <p:cNvSpPr/>
          <p:nvPr/>
        </p:nvSpPr>
        <p:spPr>
          <a:xfrm>
            <a:off x="396835" y="831056"/>
            <a:ext cx="1488519" cy="185976"/>
          </a:xfrm>
          <a:prstGeom prst="rect">
            <a:avLst/>
          </a:prstGeom>
          <a:noFill/>
          <a:ln/>
        </p:spPr>
        <p:txBody>
          <a:bodyPr wrap="none" lIns="0" tIns="0" rIns="0" bIns="0" rtlCol="0" anchor="t"/>
          <a:lstStyle/>
          <a:p>
            <a:pPr algn="l" indent="0" marL="0">
              <a:lnSpc>
                <a:spcPts val="1450"/>
              </a:lnSpc>
              <a:buNone/>
            </a:pPr>
            <a:r>
              <a:rPr lang="en-US" sz="1150" dirty="0">
                <a:solidFill>
                  <a:srgbClr val="F7F7F8"/>
                </a:solidFill>
                <a:latin typeface="DM Sans Medium" pitchFamily="34" charset="0"/>
                <a:ea typeface="DM Sans Medium" pitchFamily="34" charset="-122"/>
                <a:cs typeface="DM Sans Medium" pitchFamily="34" charset="-120"/>
              </a:rPr>
              <a:t>Current Challenges</a:t>
            </a:r>
            <a:endParaRPr lang="en-US" sz="1150" dirty="0"/>
          </a:p>
        </p:txBody>
      </p:sp>
      <p:sp>
        <p:nvSpPr>
          <p:cNvPr id="4" name="Shape 2"/>
          <p:cNvSpPr/>
          <p:nvPr/>
        </p:nvSpPr>
        <p:spPr>
          <a:xfrm>
            <a:off x="396835" y="1181338"/>
            <a:ext cx="49530" cy="49530"/>
          </a:xfrm>
          <a:prstGeom prst="roundRect">
            <a:avLst>
              <a:gd name="adj" fmla="val 923077"/>
            </a:avLst>
          </a:prstGeom>
          <a:solidFill>
            <a:srgbClr val="AC9EF5"/>
          </a:solidFill>
          <a:ln/>
        </p:spPr>
      </p:sp>
      <p:sp>
        <p:nvSpPr>
          <p:cNvPr id="5" name="Text 3"/>
          <p:cNvSpPr/>
          <p:nvPr/>
        </p:nvSpPr>
        <p:spPr>
          <a:xfrm>
            <a:off x="545544" y="1128593"/>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Limited API Access</a:t>
            </a:r>
            <a:endParaRPr lang="en-US" sz="950" dirty="0"/>
          </a:p>
        </p:txBody>
      </p:sp>
      <p:sp>
        <p:nvSpPr>
          <p:cNvPr id="6" name="Text 4"/>
          <p:cNvSpPr/>
          <p:nvPr/>
        </p:nvSpPr>
        <p:spPr>
          <a:xfrm>
            <a:off x="545544" y="1382792"/>
            <a:ext cx="664868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Some regional outlets and paywalled sources remain inaccessible through NewsAPI</a:t>
            </a:r>
            <a:endParaRPr lang="en-US" sz="750" dirty="0"/>
          </a:p>
        </p:txBody>
      </p:sp>
      <p:sp>
        <p:nvSpPr>
          <p:cNvPr id="7" name="Shape 5"/>
          <p:cNvSpPr/>
          <p:nvPr/>
        </p:nvSpPr>
        <p:spPr>
          <a:xfrm>
            <a:off x="396835" y="1792486"/>
            <a:ext cx="49530" cy="49530"/>
          </a:xfrm>
          <a:prstGeom prst="roundRect">
            <a:avLst>
              <a:gd name="adj" fmla="val 923077"/>
            </a:avLst>
          </a:prstGeom>
          <a:solidFill>
            <a:srgbClr val="AC9EF5"/>
          </a:solidFill>
          <a:ln/>
        </p:spPr>
      </p:sp>
      <p:sp>
        <p:nvSpPr>
          <p:cNvPr id="8" name="Text 6"/>
          <p:cNvSpPr/>
          <p:nvPr/>
        </p:nvSpPr>
        <p:spPr>
          <a:xfrm>
            <a:off x="545544" y="1739741"/>
            <a:ext cx="1608534" cy="155019"/>
          </a:xfrm>
          <a:prstGeom prst="rect">
            <a:avLst/>
          </a:prstGeom>
          <a:noFill/>
          <a:ln/>
        </p:spPr>
        <p:txBody>
          <a:bodyPr wrap="none" lIns="0" tIns="0" rIns="0" bIns="0" rtlCol="0" anchor="t"/>
          <a:lstStyle/>
          <a:p>
            <a:pPr algn="l"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Sentiment Misclassification</a:t>
            </a:r>
            <a:endParaRPr lang="en-US" sz="950" dirty="0"/>
          </a:p>
        </p:txBody>
      </p:sp>
      <p:sp>
        <p:nvSpPr>
          <p:cNvPr id="9" name="Text 7"/>
          <p:cNvSpPr/>
          <p:nvPr/>
        </p:nvSpPr>
        <p:spPr>
          <a:xfrm>
            <a:off x="545544" y="1993940"/>
            <a:ext cx="664868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Sarcasm, irony, and cultural nuances sometimes evade automated detection</a:t>
            </a:r>
            <a:endParaRPr lang="en-US" sz="750" dirty="0"/>
          </a:p>
        </p:txBody>
      </p:sp>
      <p:sp>
        <p:nvSpPr>
          <p:cNvPr id="10" name="Shape 8"/>
          <p:cNvSpPr/>
          <p:nvPr/>
        </p:nvSpPr>
        <p:spPr>
          <a:xfrm>
            <a:off x="396835" y="2403634"/>
            <a:ext cx="49530" cy="49530"/>
          </a:xfrm>
          <a:prstGeom prst="roundRect">
            <a:avLst>
              <a:gd name="adj" fmla="val 923077"/>
            </a:avLst>
          </a:prstGeom>
          <a:solidFill>
            <a:srgbClr val="AC9EF5"/>
          </a:solidFill>
          <a:ln/>
        </p:spPr>
      </p:sp>
      <p:sp>
        <p:nvSpPr>
          <p:cNvPr id="11" name="Text 9"/>
          <p:cNvSpPr/>
          <p:nvPr/>
        </p:nvSpPr>
        <p:spPr>
          <a:xfrm>
            <a:off x="545544" y="2350889"/>
            <a:ext cx="1248370" cy="155019"/>
          </a:xfrm>
          <a:prstGeom prst="rect">
            <a:avLst/>
          </a:prstGeom>
          <a:noFill/>
          <a:ln/>
        </p:spPr>
        <p:txBody>
          <a:bodyPr wrap="none" lIns="0" tIns="0" rIns="0" bIns="0" rtlCol="0" anchor="t"/>
          <a:lstStyle/>
          <a:p>
            <a:pPr algn="l"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Context Dependence</a:t>
            </a:r>
            <a:endParaRPr lang="en-US" sz="950" dirty="0"/>
          </a:p>
        </p:txBody>
      </p:sp>
      <p:sp>
        <p:nvSpPr>
          <p:cNvPr id="12" name="Text 10"/>
          <p:cNvSpPr/>
          <p:nvPr/>
        </p:nvSpPr>
        <p:spPr>
          <a:xfrm>
            <a:off x="545544" y="2605088"/>
            <a:ext cx="664868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Headlines isolated from full articles may lack essential interpretive context</a:t>
            </a:r>
            <a:endParaRPr lang="en-US" sz="750" dirty="0"/>
          </a:p>
        </p:txBody>
      </p:sp>
      <p:sp>
        <p:nvSpPr>
          <p:cNvPr id="13" name="Shape 11"/>
          <p:cNvSpPr/>
          <p:nvPr/>
        </p:nvSpPr>
        <p:spPr>
          <a:xfrm>
            <a:off x="396835" y="3014782"/>
            <a:ext cx="49530" cy="49530"/>
          </a:xfrm>
          <a:prstGeom prst="roundRect">
            <a:avLst>
              <a:gd name="adj" fmla="val 923077"/>
            </a:avLst>
          </a:prstGeom>
          <a:solidFill>
            <a:srgbClr val="AC9EF5"/>
          </a:solidFill>
          <a:ln/>
        </p:spPr>
      </p:sp>
      <p:sp>
        <p:nvSpPr>
          <p:cNvPr id="14" name="Text 12"/>
          <p:cNvSpPr/>
          <p:nvPr/>
        </p:nvSpPr>
        <p:spPr>
          <a:xfrm>
            <a:off x="545544" y="2962037"/>
            <a:ext cx="1242893" cy="155019"/>
          </a:xfrm>
          <a:prstGeom prst="rect">
            <a:avLst/>
          </a:prstGeom>
          <a:noFill/>
          <a:ln/>
        </p:spPr>
        <p:txBody>
          <a:bodyPr wrap="none" lIns="0" tIns="0" rIns="0" bIns="0" rtlCol="0" anchor="t"/>
          <a:lstStyle/>
          <a:p>
            <a:pPr algn="l"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Language Limitations</a:t>
            </a:r>
            <a:endParaRPr lang="en-US" sz="950" dirty="0"/>
          </a:p>
        </p:txBody>
      </p:sp>
      <p:sp>
        <p:nvSpPr>
          <p:cNvPr id="15" name="Text 13"/>
          <p:cNvSpPr/>
          <p:nvPr/>
        </p:nvSpPr>
        <p:spPr>
          <a:xfrm>
            <a:off x="545544" y="3216235"/>
            <a:ext cx="6648688"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Current tools work best with English; multilingual analysis requires expansion</a:t>
            </a:r>
            <a:endParaRPr lang="en-US" sz="750" dirty="0"/>
          </a:p>
        </p:txBody>
      </p:sp>
      <p:pic>
        <p:nvPicPr>
          <p:cNvPr id="16" name="Image 0" descr="preencoded.png">    </p:cNvPr>
          <p:cNvPicPr>
            <a:picLocks noChangeAspect="1"/>
          </p:cNvPicPr>
          <p:nvPr/>
        </p:nvPicPr>
        <p:blipFill>
          <a:blip r:embed="rId1"/>
          <a:stretch>
            <a:fillRect/>
          </a:stretch>
        </p:blipFill>
        <p:spPr>
          <a:xfrm>
            <a:off x="7443788" y="843439"/>
            <a:ext cx="6351151" cy="6351151"/>
          </a:xfrm>
          <a:prstGeom prst="rect">
            <a:avLst/>
          </a:prstGeom>
        </p:spPr>
      </p:pic>
      <p:sp>
        <p:nvSpPr>
          <p:cNvPr id="17" name="Text 14"/>
          <p:cNvSpPr/>
          <p:nvPr/>
        </p:nvSpPr>
        <p:spPr>
          <a:xfrm>
            <a:off x="396835" y="7454979"/>
            <a:ext cx="2520553" cy="185976"/>
          </a:xfrm>
          <a:prstGeom prst="rect">
            <a:avLst/>
          </a:prstGeom>
          <a:noFill/>
          <a:ln/>
        </p:spPr>
        <p:txBody>
          <a:bodyPr wrap="none" lIns="0" tIns="0" rIns="0" bIns="0" rtlCol="0" anchor="t"/>
          <a:lstStyle/>
          <a:p>
            <a:pPr algn="l" indent="0" marL="0">
              <a:lnSpc>
                <a:spcPts val="1450"/>
              </a:lnSpc>
              <a:buNone/>
            </a:pPr>
            <a:r>
              <a:rPr lang="en-US" sz="1150" dirty="0">
                <a:solidFill>
                  <a:srgbClr val="F7F7F8"/>
                </a:solidFill>
                <a:latin typeface="DM Sans Medium" pitchFamily="34" charset="0"/>
                <a:ea typeface="DM Sans Medium" pitchFamily="34" charset="-122"/>
                <a:cs typeface="DM Sans Medium" pitchFamily="34" charset="-120"/>
              </a:rPr>
              <a:t>Next Steps: Expanding the Research</a:t>
            </a:r>
            <a:endParaRPr lang="en-US" sz="1150" dirty="0"/>
          </a:p>
        </p:txBody>
      </p:sp>
      <p:sp>
        <p:nvSpPr>
          <p:cNvPr id="18" name="Shape 15"/>
          <p:cNvSpPr/>
          <p:nvPr/>
        </p:nvSpPr>
        <p:spPr>
          <a:xfrm>
            <a:off x="545663" y="8037790"/>
            <a:ext cx="6719768" cy="99179"/>
          </a:xfrm>
          <a:prstGeom prst="roundRect">
            <a:avLst>
              <a:gd name="adj" fmla="val 15009"/>
            </a:avLst>
          </a:prstGeom>
          <a:solidFill>
            <a:srgbClr val="4C5052"/>
          </a:solidFill>
          <a:ln/>
        </p:spPr>
      </p:sp>
      <p:sp>
        <p:nvSpPr>
          <p:cNvPr id="19" name="Shape 16"/>
          <p:cNvSpPr/>
          <p:nvPr/>
        </p:nvSpPr>
        <p:spPr>
          <a:xfrm>
            <a:off x="396835" y="7938611"/>
            <a:ext cx="297656" cy="297656"/>
          </a:xfrm>
          <a:prstGeom prst="roundRect">
            <a:avLst>
              <a:gd name="adj" fmla="val 153600"/>
            </a:avLst>
          </a:prstGeom>
          <a:solidFill>
            <a:srgbClr val="4C5052"/>
          </a:solidFill>
          <a:ln/>
        </p:spPr>
      </p:sp>
      <p:pic>
        <p:nvPicPr>
          <p:cNvPr id="20" name="Image 1" descr="preencoded.png">    </p:cNvPr>
          <p:cNvPicPr>
            <a:picLocks noChangeAspect="1"/>
          </p:cNvPicPr>
          <p:nvPr/>
        </p:nvPicPr>
        <p:blipFill>
          <a:blip r:embed="rId2"/>
          <a:stretch>
            <a:fillRect/>
          </a:stretch>
        </p:blipFill>
        <p:spPr>
          <a:xfrm>
            <a:off x="471249" y="7994452"/>
            <a:ext cx="148828" cy="185976"/>
          </a:xfrm>
          <a:prstGeom prst="rect">
            <a:avLst/>
          </a:prstGeom>
        </p:spPr>
      </p:pic>
      <p:sp>
        <p:nvSpPr>
          <p:cNvPr id="21" name="Text 17"/>
          <p:cNvSpPr/>
          <p:nvPr/>
        </p:nvSpPr>
        <p:spPr>
          <a:xfrm>
            <a:off x="496014" y="8335447"/>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Broaden Dataset</a:t>
            </a:r>
            <a:endParaRPr lang="en-US" sz="950" dirty="0"/>
          </a:p>
        </p:txBody>
      </p:sp>
      <p:sp>
        <p:nvSpPr>
          <p:cNvPr id="22" name="Text 18"/>
          <p:cNvSpPr/>
          <p:nvPr/>
        </p:nvSpPr>
        <p:spPr>
          <a:xfrm>
            <a:off x="496014" y="8549997"/>
            <a:ext cx="6670357" cy="317183"/>
          </a:xfrm>
          <a:prstGeom prst="rect">
            <a:avLst/>
          </a:prstGeom>
          <a:noFill/>
          <a:ln/>
        </p:spPr>
        <p:txBody>
          <a:bodyPr wrap="squar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Expand to multiple topics, geographic regions, and extended timelines. Include social media and blog sources for comprehensive media ecosystem analysis.</a:t>
            </a:r>
            <a:endParaRPr lang="en-US" sz="750" dirty="0"/>
          </a:p>
        </p:txBody>
      </p:sp>
      <p:sp>
        <p:nvSpPr>
          <p:cNvPr id="23" name="Shape 19"/>
          <p:cNvSpPr/>
          <p:nvPr/>
        </p:nvSpPr>
        <p:spPr>
          <a:xfrm>
            <a:off x="7513558" y="7888962"/>
            <a:ext cx="6719888" cy="99179"/>
          </a:xfrm>
          <a:prstGeom prst="roundRect">
            <a:avLst>
              <a:gd name="adj" fmla="val 15009"/>
            </a:avLst>
          </a:prstGeom>
          <a:solidFill>
            <a:srgbClr val="4C5052"/>
          </a:solidFill>
          <a:ln/>
        </p:spPr>
      </p:sp>
      <p:sp>
        <p:nvSpPr>
          <p:cNvPr id="24" name="Shape 20"/>
          <p:cNvSpPr/>
          <p:nvPr/>
        </p:nvSpPr>
        <p:spPr>
          <a:xfrm>
            <a:off x="7364730" y="7789783"/>
            <a:ext cx="297656" cy="297656"/>
          </a:xfrm>
          <a:prstGeom prst="roundRect">
            <a:avLst>
              <a:gd name="adj" fmla="val 153600"/>
            </a:avLst>
          </a:prstGeom>
          <a:solidFill>
            <a:srgbClr val="4C5052"/>
          </a:solidFill>
          <a:ln/>
        </p:spPr>
      </p:sp>
      <p:pic>
        <p:nvPicPr>
          <p:cNvPr id="25" name="Image 2" descr="preencoded.png">    </p:cNvPr>
          <p:cNvPicPr>
            <a:picLocks noChangeAspect="1"/>
          </p:cNvPicPr>
          <p:nvPr/>
        </p:nvPicPr>
        <p:blipFill>
          <a:blip r:embed="rId3"/>
          <a:stretch>
            <a:fillRect/>
          </a:stretch>
        </p:blipFill>
        <p:spPr>
          <a:xfrm>
            <a:off x="7439144" y="7845623"/>
            <a:ext cx="148828" cy="185976"/>
          </a:xfrm>
          <a:prstGeom prst="rect">
            <a:avLst/>
          </a:prstGeom>
        </p:spPr>
      </p:pic>
      <p:sp>
        <p:nvSpPr>
          <p:cNvPr id="26" name="Text 21"/>
          <p:cNvSpPr/>
          <p:nvPr/>
        </p:nvSpPr>
        <p:spPr>
          <a:xfrm>
            <a:off x="7463909" y="8186618"/>
            <a:ext cx="1301710" cy="155019"/>
          </a:xfrm>
          <a:prstGeom prst="rect">
            <a:avLst/>
          </a:prstGeom>
          <a:noFill/>
          <a:ln/>
        </p:spPr>
        <p:txBody>
          <a:bodyPr wrap="none" lIns="0" tIns="0" rIns="0" bIns="0" rtlCol="0" anchor="t"/>
          <a:lstStyle/>
          <a:p>
            <a:pPr algn="l"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Advanced NLP Models</a:t>
            </a:r>
            <a:endParaRPr lang="en-US" sz="950" dirty="0"/>
          </a:p>
        </p:txBody>
      </p:sp>
      <p:sp>
        <p:nvSpPr>
          <p:cNvPr id="27" name="Text 22"/>
          <p:cNvSpPr/>
          <p:nvPr/>
        </p:nvSpPr>
        <p:spPr>
          <a:xfrm>
            <a:off x="7463909" y="8401169"/>
            <a:ext cx="6670477" cy="317183"/>
          </a:xfrm>
          <a:prstGeom prst="rect">
            <a:avLst/>
          </a:prstGeom>
          <a:noFill/>
          <a:ln/>
        </p:spPr>
        <p:txBody>
          <a:bodyPr wrap="squar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Implement contextual models like BERT and GPT for deeper semantic understanding. Develop custom framing detection algorithms trained on labeled media data.</a:t>
            </a:r>
            <a:endParaRPr lang="en-US" sz="750" dirty="0"/>
          </a:p>
        </p:txBody>
      </p:sp>
      <p:sp>
        <p:nvSpPr>
          <p:cNvPr id="28" name="Shape 23"/>
          <p:cNvSpPr/>
          <p:nvPr/>
        </p:nvSpPr>
        <p:spPr>
          <a:xfrm>
            <a:off x="545663" y="9313545"/>
            <a:ext cx="6719768" cy="99179"/>
          </a:xfrm>
          <a:prstGeom prst="roundRect">
            <a:avLst>
              <a:gd name="adj" fmla="val 15009"/>
            </a:avLst>
          </a:prstGeom>
          <a:solidFill>
            <a:srgbClr val="4C5052"/>
          </a:solidFill>
          <a:ln/>
        </p:spPr>
      </p:sp>
      <p:sp>
        <p:nvSpPr>
          <p:cNvPr id="29" name="Shape 24"/>
          <p:cNvSpPr/>
          <p:nvPr/>
        </p:nvSpPr>
        <p:spPr>
          <a:xfrm>
            <a:off x="396835" y="9214366"/>
            <a:ext cx="297656" cy="297656"/>
          </a:xfrm>
          <a:prstGeom prst="roundRect">
            <a:avLst>
              <a:gd name="adj" fmla="val 153600"/>
            </a:avLst>
          </a:prstGeom>
          <a:solidFill>
            <a:srgbClr val="4C5052"/>
          </a:solidFill>
          <a:ln/>
        </p:spPr>
      </p:sp>
      <p:pic>
        <p:nvPicPr>
          <p:cNvPr id="30" name="Image 3" descr="preencoded.png">    </p:cNvPr>
          <p:cNvPicPr>
            <a:picLocks noChangeAspect="1"/>
          </p:cNvPicPr>
          <p:nvPr/>
        </p:nvPicPr>
        <p:blipFill>
          <a:blip r:embed="rId4"/>
          <a:stretch>
            <a:fillRect/>
          </a:stretch>
        </p:blipFill>
        <p:spPr>
          <a:xfrm>
            <a:off x="471249" y="9270206"/>
            <a:ext cx="148828" cy="185976"/>
          </a:xfrm>
          <a:prstGeom prst="rect">
            <a:avLst/>
          </a:prstGeom>
        </p:spPr>
      </p:pic>
      <p:sp>
        <p:nvSpPr>
          <p:cNvPr id="31" name="Text 25"/>
          <p:cNvSpPr/>
          <p:nvPr/>
        </p:nvSpPr>
        <p:spPr>
          <a:xfrm>
            <a:off x="496014" y="9611201"/>
            <a:ext cx="1296710" cy="155019"/>
          </a:xfrm>
          <a:prstGeom prst="rect">
            <a:avLst/>
          </a:prstGeom>
          <a:noFill/>
          <a:ln/>
        </p:spPr>
        <p:txBody>
          <a:bodyPr wrap="none" lIns="0" tIns="0" rIns="0" bIns="0" rtlCol="0" anchor="t"/>
          <a:lstStyle/>
          <a:p>
            <a:pPr algn="l"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Interactive Dashboard</a:t>
            </a:r>
            <a:endParaRPr lang="en-US" sz="950" dirty="0"/>
          </a:p>
        </p:txBody>
      </p:sp>
      <p:sp>
        <p:nvSpPr>
          <p:cNvPr id="32" name="Text 26"/>
          <p:cNvSpPr/>
          <p:nvPr/>
        </p:nvSpPr>
        <p:spPr>
          <a:xfrm>
            <a:off x="496014" y="9825752"/>
            <a:ext cx="6670357"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Create a public-facing visualization platform where users can explore framing patterns in real-time across topics and sources.</a:t>
            </a:r>
            <a:endParaRPr lang="en-US" sz="750" dirty="0"/>
          </a:p>
        </p:txBody>
      </p:sp>
      <p:sp>
        <p:nvSpPr>
          <p:cNvPr id="33" name="Shape 27"/>
          <p:cNvSpPr/>
          <p:nvPr/>
        </p:nvSpPr>
        <p:spPr>
          <a:xfrm>
            <a:off x="7513558" y="9164717"/>
            <a:ext cx="6719888" cy="99179"/>
          </a:xfrm>
          <a:prstGeom prst="roundRect">
            <a:avLst>
              <a:gd name="adj" fmla="val 15009"/>
            </a:avLst>
          </a:prstGeom>
          <a:solidFill>
            <a:srgbClr val="4C5052"/>
          </a:solidFill>
          <a:ln/>
        </p:spPr>
      </p:sp>
      <p:sp>
        <p:nvSpPr>
          <p:cNvPr id="34" name="Shape 28"/>
          <p:cNvSpPr/>
          <p:nvPr/>
        </p:nvSpPr>
        <p:spPr>
          <a:xfrm>
            <a:off x="7364730" y="9065538"/>
            <a:ext cx="297656" cy="297656"/>
          </a:xfrm>
          <a:prstGeom prst="roundRect">
            <a:avLst>
              <a:gd name="adj" fmla="val 153600"/>
            </a:avLst>
          </a:prstGeom>
          <a:solidFill>
            <a:srgbClr val="4C5052"/>
          </a:solidFill>
          <a:ln/>
        </p:spPr>
      </p:sp>
      <p:pic>
        <p:nvPicPr>
          <p:cNvPr id="35" name="Image 4" descr="preencoded.png">    </p:cNvPr>
          <p:cNvPicPr>
            <a:picLocks noChangeAspect="1"/>
          </p:cNvPicPr>
          <p:nvPr/>
        </p:nvPicPr>
        <p:blipFill>
          <a:blip r:embed="rId5"/>
          <a:stretch>
            <a:fillRect/>
          </a:stretch>
        </p:blipFill>
        <p:spPr>
          <a:xfrm>
            <a:off x="7439144" y="9121378"/>
            <a:ext cx="148828" cy="185976"/>
          </a:xfrm>
          <a:prstGeom prst="rect">
            <a:avLst/>
          </a:prstGeom>
        </p:spPr>
      </p:pic>
      <p:sp>
        <p:nvSpPr>
          <p:cNvPr id="36" name="Text 29"/>
          <p:cNvSpPr/>
          <p:nvPr/>
        </p:nvSpPr>
        <p:spPr>
          <a:xfrm>
            <a:off x="7463909" y="9462373"/>
            <a:ext cx="1377077" cy="155019"/>
          </a:xfrm>
          <a:prstGeom prst="rect">
            <a:avLst/>
          </a:prstGeom>
          <a:noFill/>
          <a:ln/>
        </p:spPr>
        <p:txBody>
          <a:bodyPr wrap="none" lIns="0" tIns="0" rIns="0" bIns="0" rtlCol="0" anchor="t"/>
          <a:lstStyle/>
          <a:p>
            <a:pPr algn="l" indent="0" marL="0">
              <a:lnSpc>
                <a:spcPts val="1200"/>
              </a:lnSpc>
              <a:buNone/>
            </a:pPr>
            <a:r>
              <a:rPr lang="en-US" sz="950" dirty="0">
                <a:solidFill>
                  <a:srgbClr val="D6D9D7"/>
                </a:solidFill>
                <a:latin typeface="DM Sans Medium" pitchFamily="34" charset="0"/>
                <a:ea typeface="DM Sans Medium" pitchFamily="34" charset="-122"/>
                <a:cs typeface="DM Sans Medium" pitchFamily="34" charset="-120"/>
              </a:rPr>
              <a:t>Cross-Cultural Analysis</a:t>
            </a:r>
            <a:endParaRPr lang="en-US" sz="950" dirty="0"/>
          </a:p>
        </p:txBody>
      </p:sp>
      <p:sp>
        <p:nvSpPr>
          <p:cNvPr id="37" name="Text 30"/>
          <p:cNvSpPr/>
          <p:nvPr/>
        </p:nvSpPr>
        <p:spPr>
          <a:xfrm>
            <a:off x="7463909" y="9676924"/>
            <a:ext cx="6670477" cy="158591"/>
          </a:xfrm>
          <a:prstGeom prst="rect">
            <a:avLst/>
          </a:prstGeom>
          <a:noFill/>
          <a:ln/>
        </p:spPr>
        <p:txBody>
          <a:bodyPr wrap="none" lIns="0" tIns="0" rIns="0" bIns="0" rtlCol="0" anchor="t"/>
          <a:lstStyle/>
          <a:p>
            <a:pPr algn="l" indent="0" marL="0">
              <a:lnSpc>
                <a:spcPts val="1250"/>
              </a:lnSpc>
              <a:buNone/>
            </a:pPr>
            <a:r>
              <a:rPr lang="en-US" sz="750" dirty="0">
                <a:solidFill>
                  <a:srgbClr val="D6D9D7"/>
                </a:solidFill>
                <a:latin typeface="Inter" pitchFamily="34" charset="0"/>
                <a:ea typeface="Inter" pitchFamily="34" charset="-122"/>
                <a:cs typeface="Inter" pitchFamily="34" charset="-120"/>
              </a:rPr>
              <a:t>Extend methodology to non-English media ecosystems, examining how framing operates across linguistic and cultural boundaries.</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2025-10-08T16:41:31Z</dcterms:created>
  <dcterms:modified xsi:type="dcterms:W3CDTF">2025-10-08T16:41:31Z</dcterms:modified>
</cp:coreProperties>
</file>